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78" r:id="rId2"/>
    <p:sldId id="259" r:id="rId3"/>
    <p:sldId id="282" r:id="rId4"/>
    <p:sldId id="283" r:id="rId5"/>
    <p:sldId id="280" r:id="rId6"/>
    <p:sldId id="284" r:id="rId7"/>
    <p:sldId id="286" r:id="rId8"/>
    <p:sldId id="281" r:id="rId9"/>
    <p:sldId id="293" r:id="rId10"/>
    <p:sldId id="288" r:id="rId11"/>
    <p:sldId id="290" r:id="rId12"/>
    <p:sldId id="289" r:id="rId13"/>
    <p:sldId id="291" r:id="rId14"/>
    <p:sldId id="294" r:id="rId15"/>
    <p:sldId id="295" r:id="rId16"/>
    <p:sldId id="296" r:id="rId17"/>
    <p:sldId id="292" r:id="rId18"/>
    <p:sldId id="297" r:id="rId19"/>
    <p:sldId id="298" r:id="rId20"/>
    <p:sldId id="287" r:id="rId21"/>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钰晗" initials="吴" lastIdx="0" clrIdx="0">
    <p:extLst>
      <p:ext uri="{19B8F6BF-5375-455C-9EA6-DF929625EA0E}">
        <p15:presenceInfo xmlns:p15="http://schemas.microsoft.com/office/powerpoint/2012/main" userId="89fd9eee1010f9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5" autoAdjust="0"/>
    <p:restoredTop sz="77900" autoAdjust="0"/>
  </p:normalViewPr>
  <p:slideViewPr>
    <p:cSldViewPr snapToGrid="0">
      <p:cViewPr varScale="1">
        <p:scale>
          <a:sx n="56" d="100"/>
          <a:sy n="56" d="100"/>
        </p:scale>
        <p:origin x="124" y="54"/>
      </p:cViewPr>
      <p:guideLst/>
    </p:cSldViewPr>
  </p:slideViewPr>
  <p:outlineViewPr>
    <p:cViewPr>
      <p:scale>
        <a:sx n="33" d="100"/>
        <a:sy n="33" d="100"/>
      </p:scale>
      <p:origin x="0" y="-423"/>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22/08/12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Hello everyone! I’m </a:t>
            </a:r>
            <a:r>
              <a:rPr lang="en-US" altLang="zh-CN" dirty="0" err="1"/>
              <a:t>Yuhan</a:t>
            </a:r>
            <a:r>
              <a:rPr lang="en-US" altLang="zh-CN" dirty="0"/>
              <a:t> Wu, a first-year Ph. D. student from Peking University. </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Today I will present our work: </a:t>
            </a:r>
            <a:r>
              <a:rPr lang="en-US" altLang="zh-CN" dirty="0"/>
              <a:t>SHE: A Generic Framework for Data Stream Mining over Sliding Windows</a:t>
            </a:r>
            <a:endParaRPr lang="en-US" altLang="zh-CN" sz="1200" dirty="0"/>
          </a:p>
          <a:p>
            <a:endParaRPr lang="en-US" altLang="zh-CN" dirty="0"/>
          </a:p>
          <a:p>
            <a:r>
              <a:rPr lang="en-US" altLang="zh-CN" dirty="0"/>
              <a:t>0:17</a:t>
            </a:r>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a:t>
            </a:fld>
            <a:endParaRPr kumimoji="1" lang="zh-CN" altLang="en-US"/>
          </a:p>
        </p:txBody>
      </p:sp>
    </p:spTree>
    <p:extLst>
      <p:ext uri="{BB962C8B-B14F-4D97-AF65-F5344CB8AC3E}">
        <p14:creationId xmlns:p14="http://schemas.microsoft.com/office/powerpoint/2010/main" val="404932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To meet the design requirement, we use a </a:t>
            </a:r>
            <a:r>
              <a:rPr lang="en-US" altLang="zh-CN" sz="1200" b="0" i="0" u="none" strike="noStrike" kern="1200" baseline="0" dirty="0">
                <a:solidFill>
                  <a:schemeClr val="tx1"/>
                </a:solidFill>
                <a:latin typeface="+mn-lt"/>
                <a:ea typeface="+mn-ea"/>
                <a:cs typeface="+mn-cs"/>
              </a:rPr>
              <a:t>cleaning process to clear outdated information with the minimal memory cost.</a:t>
            </a:r>
          </a:p>
          <a:p>
            <a:r>
              <a:rPr lang="en-US" altLang="zh-CN" sz="1200" b="0" i="0" u="none" strike="noStrike" kern="1200" baseline="0" dirty="0">
                <a:solidFill>
                  <a:schemeClr val="tx1"/>
                </a:solidFill>
                <a:latin typeface="+mn-lt"/>
                <a:ea typeface="+mn-ea"/>
                <a:cs typeface="+mn-cs"/>
              </a:rPr>
              <a:t>The process scans the whole data structure with a constant speed from the first cell to the last cell periodically. </a:t>
            </a:r>
          </a:p>
          <a:p>
            <a:r>
              <a:rPr lang="en-US" altLang="zh-CN" sz="1200" b="0" i="0" u="none" strike="noStrike" kern="1200" baseline="0" dirty="0">
                <a:solidFill>
                  <a:schemeClr val="tx1"/>
                </a:solidFill>
                <a:latin typeface="+mn-lt"/>
                <a:ea typeface="+mn-ea"/>
                <a:cs typeface="+mn-cs"/>
              </a:rPr>
              <a:t>When scanning a cell, the process resets it to zero. At the same time, new items arrive and are inserted into the data structure.</a:t>
            </a:r>
          </a:p>
          <a:p>
            <a:r>
              <a:rPr lang="en-US" altLang="zh-CN" dirty="0"/>
              <a:t>Here we show an example. Every time a new item arrives, the cleaning process will move to the next cell.</a:t>
            </a:r>
          </a:p>
          <a:p>
            <a:r>
              <a:rPr lang="en-US" altLang="zh-CN" dirty="0"/>
              <a:t>First, the process clean the first cell, and the first item is inserted. Then the process clean the second cell and the second item is inserted.</a:t>
            </a:r>
          </a:p>
          <a:p>
            <a:endParaRPr lang="en-US" altLang="zh-CN" dirty="0"/>
          </a:p>
          <a:p>
            <a:r>
              <a:rPr lang="en-US" altLang="zh-CN" dirty="0"/>
              <a:t>0:50</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Here, we show all </a:t>
            </a:r>
            <a:r>
              <a:rPr lang="en-US" altLang="zh-CN" sz="1200" dirty="0">
                <a:solidFill>
                  <a:srgbClr val="FF0000"/>
                </a:solidFill>
                <a:latin typeface="+mn-lt"/>
              </a:rPr>
              <a:t>historical versions of the data structure in the figure. In the matrix, each column represents a version of the data structure at different time.</a:t>
            </a:r>
          </a:p>
          <a:p>
            <a:r>
              <a:rPr lang="en-US" altLang="zh-CN" dirty="0"/>
              <a:t>We mark the movement track of the cleaning process with a yellow vertical line. If the line on the left of a cell is yellow, it means that the cell has just been cleared.</a:t>
            </a:r>
          </a:p>
          <a:p>
            <a:endParaRPr lang="en-US" altLang="zh-CN" dirty="0"/>
          </a:p>
          <a:p>
            <a:r>
              <a:rPr lang="en-US" altLang="zh-CN" dirty="0"/>
              <a:t>0:25</a:t>
            </a:r>
            <a:endParaRPr lang="zh-CN" altLang="en-US" dirty="0"/>
          </a:p>
        </p:txBody>
      </p:sp>
    </p:spTree>
    <p:extLst>
      <p:ext uri="{BB962C8B-B14F-4D97-AF65-F5344CB8AC3E}">
        <p14:creationId xmlns:p14="http://schemas.microsoft.com/office/powerpoint/2010/main" val="329674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We know that every cell has recorded the information since it was last cleared. </a:t>
            </a:r>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We call the duration of each cell recording information as age.</a:t>
            </a:r>
          </a:p>
          <a:p>
            <a:pPr rtl="0"/>
            <a:r>
              <a:rPr lang="en-US" altLang="zh-CN" sz="1200" b="0" i="0" kern="1200" dirty="0">
                <a:solidFill>
                  <a:schemeClr val="tx1"/>
                </a:solidFill>
                <a:effectLst/>
                <a:latin typeface="+mn-lt"/>
                <a:ea typeface="+mn-ea"/>
                <a:cs typeface="+mn-cs"/>
              </a:rPr>
              <a:t>For example, suppose the data structure is a Bloom filter with 6 cells and the sliding window size is 3 items.</a:t>
            </a:r>
          </a:p>
          <a:p>
            <a:pPr rtl="0"/>
            <a:r>
              <a:rPr lang="en-US" altLang="zh-CN" sz="1200" b="0" i="0" kern="1200" dirty="0">
                <a:solidFill>
                  <a:schemeClr val="tx1"/>
                </a:solidFill>
                <a:effectLst/>
                <a:latin typeface="+mn-lt"/>
                <a:ea typeface="+mn-ea"/>
                <a:cs typeface="+mn-cs"/>
              </a:rPr>
              <a:t>After the insertion of the 8-th item, we find that the first cell of the bloom filter is zero. </a:t>
            </a:r>
          </a:p>
          <a:p>
            <a:pPr rtl="0"/>
            <a:r>
              <a:rPr lang="en-US" altLang="zh-CN" sz="1200" b="0" i="0" kern="1200" dirty="0">
                <a:solidFill>
                  <a:schemeClr val="tx1"/>
                </a:solidFill>
                <a:effectLst/>
                <a:latin typeface="+mn-lt"/>
                <a:ea typeface="+mn-ea"/>
                <a:cs typeface="+mn-cs"/>
              </a:rPr>
              <a:t>We can calculate that the last time cell 1 was cleared was before the insertion of item 7.</a:t>
            </a:r>
          </a:p>
          <a:p>
            <a:pPr rtl="0"/>
            <a:r>
              <a:rPr lang="en-US" altLang="zh-CN" sz="1200" b="0" i="0" kern="1200" dirty="0">
                <a:solidFill>
                  <a:schemeClr val="tx1"/>
                </a:solidFill>
                <a:effectLst/>
                <a:latin typeface="+mn-lt"/>
                <a:ea typeface="+mn-ea"/>
                <a:cs typeface="+mn-cs"/>
              </a:rPr>
              <a:t>Therefore, the age of the first cell is 2. Since the first cell is zero, it means that item 7 and 8 have never selected or inserted in the first cell.</a:t>
            </a:r>
          </a:p>
          <a:p>
            <a:pPr rtl="0"/>
            <a:r>
              <a:rPr lang="en-US" altLang="zh-CN" sz="1200" b="0" i="0" kern="1200" dirty="0">
                <a:solidFill>
                  <a:schemeClr val="tx1"/>
                </a:solidFill>
                <a:effectLst/>
                <a:latin typeface="+mn-lt"/>
                <a:ea typeface="+mn-ea"/>
                <a:cs typeface="+mn-cs"/>
              </a:rPr>
              <a:t>Similarly, the 3-rd cell is zero. It means that item 3 to 8 have never inserted to the third cell.</a:t>
            </a:r>
          </a:p>
          <a:p>
            <a:pPr rtl="0"/>
            <a:r>
              <a:rPr lang="en-US" altLang="zh-CN" sz="1200" b="0" i="0" kern="1200" dirty="0">
                <a:solidFill>
                  <a:schemeClr val="tx1"/>
                </a:solidFill>
                <a:effectLst/>
                <a:latin typeface="+mn-lt"/>
                <a:ea typeface="+mn-ea"/>
                <a:cs typeface="+mn-cs"/>
              </a:rPr>
              <a:t>The 5-th cell is 1 means that some items in 5 to 8 are inserted to the 5-th cell.</a:t>
            </a:r>
          </a:p>
          <a:p>
            <a:pPr rtl="0"/>
            <a:r>
              <a:rPr lang="en-US" altLang="zh-CN" sz="1200" b="0" i="0" kern="1200" dirty="0">
                <a:solidFill>
                  <a:schemeClr val="tx1"/>
                </a:solidFill>
                <a:effectLst/>
                <a:latin typeface="+mn-lt"/>
                <a:ea typeface="+mn-ea"/>
                <a:cs typeface="+mn-cs"/>
              </a:rPr>
              <a:t>When the user query an item x, we calculate its hash values and select the 1-st 3-rd and 5-th cells.  From the 3-rd cell, we know that no item in 3 to 8 inserted. Therefore, item x must never appear in the sliding window, which is item 6-8.</a:t>
            </a:r>
          </a:p>
          <a:p>
            <a:pPr rtl="0"/>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1:40</a:t>
            </a:r>
          </a:p>
        </p:txBody>
      </p:sp>
    </p:spTree>
    <p:extLst>
      <p:ext uri="{BB962C8B-B14F-4D97-AF65-F5344CB8AC3E}">
        <p14:creationId xmlns:p14="http://schemas.microsoft.com/office/powerpoint/2010/main" val="4064781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So what is the formal query method?</a:t>
            </a:r>
          </a:p>
          <a:p>
            <a:r>
              <a:rPr lang="en-US" altLang="zh-CN" dirty="0"/>
              <a:t>When the user queries item x, we find all its selected bits by hashing, then check if any zero bit </a:t>
            </a:r>
            <a:r>
              <a:rPr lang="en-US" altLang="zh-CN" dirty="0">
                <a:latin typeface="+mn-lt"/>
              </a:rPr>
              <a:t>has an age no less than the window size. If so, we are sure that the item must never appeared in the sliding window. </a:t>
            </a:r>
          </a:p>
          <a:p>
            <a:r>
              <a:rPr lang="en-US" altLang="zh-CN" dirty="0">
                <a:latin typeface="+mn-lt"/>
              </a:rPr>
              <a:t>Otherwise, we report Yes, which may be a wrong answer with a small probability.</a:t>
            </a:r>
          </a:p>
          <a:p>
            <a:endParaRPr lang="en-US" altLang="zh-CN" dirty="0">
              <a:latin typeface="+mn-lt"/>
            </a:endParaRPr>
          </a:p>
          <a:p>
            <a:r>
              <a:rPr lang="en-US" altLang="zh-CN" dirty="0">
                <a:latin typeface="+mn-lt"/>
              </a:rPr>
              <a:t>0:30</a:t>
            </a:r>
          </a:p>
          <a:p>
            <a:r>
              <a:rPr lang="en-US" altLang="zh-CN" dirty="0">
                <a:latin typeface="+mn-lt"/>
              </a:rPr>
              <a:t>11:30</a:t>
            </a:r>
            <a:endParaRPr lang="zh-CN" altLang="en-US" dirty="0"/>
          </a:p>
        </p:txBody>
      </p:sp>
    </p:spTree>
    <p:extLst>
      <p:ext uri="{BB962C8B-B14F-4D97-AF65-F5344CB8AC3E}">
        <p14:creationId xmlns:p14="http://schemas.microsoft.com/office/powerpoint/2010/main" val="1744549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Our insight is to use a cleaning process with constant moving speed.</a:t>
            </a:r>
          </a:p>
          <a:p>
            <a:r>
              <a:rPr lang="en-US" altLang="zh-CN" dirty="0"/>
              <a:t>Then, based on the speed and the different position of each cell, we can calculate the age of each cell.</a:t>
            </a:r>
          </a:p>
          <a:p>
            <a:r>
              <a:rPr lang="en-US" altLang="zh-CN" dirty="0"/>
              <a:t>Finally, we update the query </a:t>
            </a:r>
            <a:r>
              <a:rPr lang="en-US" altLang="zh-CN" dirty="0">
                <a:latin typeface="+mn-lt"/>
              </a:rPr>
              <a:t>strategy of traditional fixed window algorithms.</a:t>
            </a:r>
            <a:endParaRPr lang="en-US" altLang="zh-CN" dirty="0"/>
          </a:p>
          <a:p>
            <a:r>
              <a:rPr lang="en-US" altLang="zh-CN" dirty="0"/>
              <a:t>For a Bloom filter in the </a:t>
            </a:r>
            <a:r>
              <a:rPr lang="en-US" altLang="zh-CN" dirty="0">
                <a:latin typeface="+mn-lt"/>
              </a:rPr>
              <a:t>fixed window model, it report yes if any selected bit is zero.</a:t>
            </a:r>
          </a:p>
          <a:p>
            <a:r>
              <a:rPr lang="en-US" altLang="zh-CN" dirty="0">
                <a:latin typeface="+mn-lt"/>
              </a:rPr>
              <a:t>Now, in the sliding window model, only when one zero bit has an age no less than the window size, we report yes.</a:t>
            </a:r>
          </a:p>
          <a:p>
            <a:endParaRPr lang="en-US" altLang="zh-CN" dirty="0">
              <a:latin typeface="+mn-lt"/>
            </a:endParaRPr>
          </a:p>
          <a:p>
            <a:r>
              <a:rPr lang="en-US" altLang="zh-CN" dirty="0">
                <a:latin typeface="+mn-lt"/>
              </a:rPr>
              <a:t>0:30</a:t>
            </a:r>
          </a:p>
          <a:p>
            <a:endParaRPr lang="zh-CN" altLang="en-US" dirty="0"/>
          </a:p>
        </p:txBody>
      </p:sp>
    </p:spTree>
    <p:extLst>
      <p:ext uri="{BB962C8B-B14F-4D97-AF65-F5344CB8AC3E}">
        <p14:creationId xmlns:p14="http://schemas.microsoft.com/office/powerpoint/2010/main" val="80050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9CDF2DC-D414-4360-8F4F-3FE5402AC795}"/>
              </a:ext>
            </a:extLst>
          </p:cNvPr>
          <p:cNvSpPr>
            <a:spLocks noGrp="1"/>
          </p:cNvSpPr>
          <p:nvPr>
            <p:ph type="body" idx="1"/>
          </p:nvPr>
        </p:nvSpPr>
        <p:spPr/>
        <p:txBody>
          <a:bodyPr/>
          <a:lstStyle/>
          <a:p>
            <a:r>
              <a:rPr lang="en-US" altLang="zh-CN" dirty="0"/>
              <a:t>However, the cleaning process is not easy to implement and may cause write conflicts with the insert operation.</a:t>
            </a:r>
          </a:p>
          <a:p>
            <a:r>
              <a:rPr lang="en-US" altLang="zh-CN" dirty="0"/>
              <a:t>Therefore, instead of using an additional process to perform the cleaning operation, we devise a lazy cleaning strategy based on the 1-bit time mark. The detailed introduction can be found in our paper.</a:t>
            </a:r>
            <a:endParaRPr lang="zh-CN" altLang="en-US" dirty="0"/>
          </a:p>
        </p:txBody>
      </p:sp>
    </p:spTree>
    <p:extLst>
      <p:ext uri="{BB962C8B-B14F-4D97-AF65-F5344CB8AC3E}">
        <p14:creationId xmlns:p14="http://schemas.microsoft.com/office/powerpoint/2010/main" val="2550454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264CE04-F4BC-416C-8F79-427E29EAB90B}"/>
              </a:ext>
            </a:extLst>
          </p:cNvPr>
          <p:cNvSpPr>
            <a:spLocks noGrp="1"/>
          </p:cNvSpPr>
          <p:nvPr>
            <p:ph type="body" idx="1"/>
          </p:nvPr>
        </p:nvSpPr>
        <p:spPr/>
        <p:txBody>
          <a:bodyPr/>
          <a:lstStyle/>
          <a:p>
            <a:pPr fontAlgn="t"/>
            <a:r>
              <a:rPr lang="en-US" altLang="zh-CN" sz="1200" b="0" i="0" u="none" strike="noStrike" kern="1200" dirty="0">
                <a:solidFill>
                  <a:schemeClr val="tx1"/>
                </a:solidFill>
                <a:effectLst/>
                <a:latin typeface="+mn-lt"/>
                <a:ea typeface="+mn-ea"/>
                <a:cs typeface="+mn-cs"/>
              </a:rPr>
              <a:t>Our framework SHE meets the four design requirements.</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First, it can clear </a:t>
            </a:r>
            <a:r>
              <a:rPr lang="en-US" altLang="zh-CN" sz="1200" dirty="0">
                <a:latin typeface="+mn-lt"/>
              </a:rPr>
              <a:t>outdated information by cleaning process.</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200" dirty="0">
                <a:latin typeface="+mn-lt"/>
              </a:rPr>
              <a:t>Second, it only requires small additional memory to record the 1-bit time mark.</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200" dirty="0">
                <a:latin typeface="+mn-lt"/>
              </a:rPr>
              <a:t>Third, it can achieve high accuracy by new query strategies.</a:t>
            </a:r>
          </a:p>
          <a:p>
            <a:pPr marL="0" marR="0" lvl="0" indent="0" algn="l" defTabSz="914400" rtl="0" eaLnBrk="1" fontAlgn="t" latinLnBrk="0" hangingPunct="1">
              <a:lnSpc>
                <a:spcPct val="100000"/>
              </a:lnSpc>
              <a:spcBef>
                <a:spcPts val="0"/>
              </a:spcBef>
              <a:spcAft>
                <a:spcPts val="0"/>
              </a:spcAft>
              <a:buClrTx/>
              <a:buSzTx/>
              <a:buFontTx/>
              <a:buNone/>
              <a:tabLst/>
              <a:defRPr/>
            </a:pPr>
            <a:r>
              <a:rPr lang="en-US" altLang="zh-CN" sz="1200" dirty="0">
                <a:latin typeface="+mn-lt"/>
              </a:rPr>
              <a:t>Finally, its operations are simple to meet the hardware constrains.</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altLang="zh-CN" sz="1200" dirty="0">
              <a:latin typeface="+mn-lt"/>
            </a:endParaRPr>
          </a:p>
          <a:p>
            <a:pPr fontAlgn="t"/>
            <a:endParaRPr lang="zh-CN" altLang="zh-CN"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82884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E9E9A55-3D00-44C6-ACA6-904B20BC2027}"/>
              </a:ext>
            </a:extLst>
          </p:cNvPr>
          <p:cNvSpPr>
            <a:spLocks noGrp="1"/>
          </p:cNvSpPr>
          <p:nvPr>
            <p:ph type="body" idx="1"/>
          </p:nvPr>
        </p:nvSpPr>
        <p:spPr/>
        <p:txBody>
          <a:bodyPr/>
          <a:lstStyle/>
          <a:p>
            <a:r>
              <a:rPr lang="en-US" altLang="zh-CN" dirty="0"/>
              <a:t>We implement our framework in both CPU and FPGA platforms.</a:t>
            </a:r>
          </a:p>
          <a:p>
            <a:r>
              <a:rPr lang="en-US" altLang="zh-CN" dirty="0"/>
              <a:t>In the experiments, we use three real stream datasets and two simulated datasets.</a:t>
            </a:r>
          </a:p>
          <a:p>
            <a:r>
              <a:rPr lang="en-US" altLang="zh-CN" dirty="0"/>
              <a:t>Our framework SHE combines with five algorithms and answers their corresponding query tasks.</a:t>
            </a:r>
            <a:endParaRPr lang="zh-CN" altLang="en-US" dirty="0"/>
          </a:p>
        </p:txBody>
      </p:sp>
    </p:spTree>
    <p:extLst>
      <p:ext uri="{BB962C8B-B14F-4D97-AF65-F5344CB8AC3E}">
        <p14:creationId xmlns:p14="http://schemas.microsoft.com/office/powerpoint/2010/main" val="2331061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11100B1-0865-4C91-AE66-7AD1AF59961D}"/>
              </a:ext>
            </a:extLst>
          </p:cNvPr>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compare the accuracy of SHE with both the related work and the ideal goal in each query task. </a:t>
            </a:r>
          </a:p>
          <a:p>
            <a:r>
              <a:rPr lang="en-US" altLang="zh-CN" sz="1200" b="0" i="0" u="none" strike="noStrike" kern="1200" baseline="0" dirty="0">
                <a:solidFill>
                  <a:schemeClr val="tx1"/>
                </a:solidFill>
                <a:latin typeface="+mn-lt"/>
                <a:ea typeface="+mn-ea"/>
                <a:cs typeface="+mn-cs"/>
              </a:rPr>
              <a:t>The related work includes both general sliding window algorithms and many variants of each approximate algorithm.</a:t>
            </a:r>
          </a:p>
          <a:p>
            <a:r>
              <a:rPr lang="en-US" altLang="zh-CN" sz="1200" b="0" i="0" u="none" strike="noStrike" kern="1200" baseline="0" dirty="0">
                <a:solidFill>
                  <a:schemeClr val="tx1"/>
                </a:solidFill>
                <a:latin typeface="+mn-lt"/>
                <a:ea typeface="+mn-ea"/>
                <a:cs typeface="+mn-cs"/>
              </a:rPr>
              <a:t>The ideal goal for each query task is the accuracy achieved if we treat the sliding window task as a fixed window task. For example, we insert all items in the sliding window to an empty Bloom filter [10], and calculate the membership accuracy as the ideal goal.</a:t>
            </a:r>
          </a:p>
          <a:p>
            <a:r>
              <a:rPr lang="en-US" altLang="zh-CN" sz="1200" b="0" i="0" u="none" strike="noStrike" kern="1200" baseline="0" dirty="0">
                <a:solidFill>
                  <a:schemeClr val="tx1"/>
                </a:solidFill>
                <a:latin typeface="+mn-lt"/>
                <a:ea typeface="+mn-ea"/>
                <a:cs typeface="+mn-cs"/>
              </a:rPr>
              <a:t>Our experiments show that our framework achieves the best accuracy when the memory is small in every task. When the memory is large and sufficient, our framework is not the best one.</a:t>
            </a:r>
            <a:endParaRPr lang="zh-CN" altLang="en-US" dirty="0"/>
          </a:p>
        </p:txBody>
      </p:sp>
    </p:spTree>
    <p:extLst>
      <p:ext uri="{BB962C8B-B14F-4D97-AF65-F5344CB8AC3E}">
        <p14:creationId xmlns:p14="http://schemas.microsoft.com/office/powerpoint/2010/main" val="151446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11100B1-0865-4C91-AE66-7AD1AF59961D}"/>
              </a:ext>
            </a:extLst>
          </p:cNvPr>
          <p:cNvSpPr>
            <a:spLocks noGrp="1"/>
          </p:cNvSpPr>
          <p:nvPr>
            <p:ph type="body" idx="1"/>
          </p:nvPr>
        </p:nvSpPr>
        <p:spPr/>
        <p:txBody>
          <a:bodyPr/>
          <a:lstStyle/>
          <a:p>
            <a:r>
              <a:rPr lang="en-US" altLang="zh-CN" dirty="0"/>
              <a:t>We test the speed of SHE combined with five algorithms on CPU platform. </a:t>
            </a:r>
          </a:p>
          <a:p>
            <a:r>
              <a:rPr lang="en-US" altLang="zh-CN" dirty="0"/>
              <a:t>The ideal is also the original algorithm in the fixed window.</a:t>
            </a:r>
          </a:p>
          <a:p>
            <a:r>
              <a:rPr lang="en-US" altLang="zh-CN" dirty="0"/>
              <a:t>The results in figure 10 and 11 shows that SHE only slows down a little speed in each algorithm.</a:t>
            </a:r>
          </a:p>
          <a:p>
            <a:r>
              <a:rPr lang="en-US" altLang="zh-CN" dirty="0"/>
              <a:t>We implement SHE combined with Bloom filter and Bitmap in FPGA. The results show that SHE can achieve high speed in the hardware platform.</a:t>
            </a:r>
          </a:p>
          <a:p>
            <a:endParaRPr lang="zh-CN" altLang="en-US" dirty="0"/>
          </a:p>
        </p:txBody>
      </p:sp>
    </p:spTree>
    <p:extLst>
      <p:ext uri="{BB962C8B-B14F-4D97-AF65-F5344CB8AC3E}">
        <p14:creationId xmlns:p14="http://schemas.microsoft.com/office/powerpoint/2010/main" val="3970889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paper, we focus on extremely high-speed data stream processing. For example, the packet stream in the network.</a:t>
            </a:r>
          </a:p>
          <a:p>
            <a:r>
              <a:rPr lang="en-US" altLang="zh-CN" dirty="0"/>
              <a:t>To handle the high-speed stream, we often process the stream in dedicated hardware platforms, including Network switches FPGA and ASIC.</a:t>
            </a:r>
          </a:p>
          <a:p>
            <a:pPr rtl="0"/>
            <a:r>
              <a:rPr lang="en-US" altLang="zh-CN" sz="1200" b="0" i="0" kern="1200" dirty="0">
                <a:solidFill>
                  <a:schemeClr val="tx1"/>
                </a:solidFill>
                <a:effectLst/>
                <a:latin typeface="+mn-lt"/>
                <a:ea typeface="+mn-ea"/>
                <a:cs typeface="+mn-cs"/>
              </a:rPr>
              <a:t>As the latest stream data arrives, </a:t>
            </a:r>
            <a:r>
              <a:rPr lang="en-US" altLang="zh-CN" dirty="0"/>
              <a:t>at any time, the user can query the stream data, and we should answer the query and output the results.</a:t>
            </a:r>
          </a:p>
          <a:p>
            <a:pPr rtl="0"/>
            <a:r>
              <a:rPr lang="en-US" altLang="zh-CN" dirty="0"/>
              <a:t> </a:t>
            </a:r>
          </a:p>
          <a:p>
            <a:pPr rtl="0"/>
            <a:r>
              <a:rPr lang="en-US" altLang="zh-CN" dirty="0"/>
              <a:t>0:38</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2</a:t>
            </a:fld>
            <a:endParaRPr kumimoji="1" lang="zh-CN" altLang="en-US"/>
          </a:p>
        </p:txBody>
      </p:sp>
    </p:spTree>
    <p:extLst>
      <p:ext uri="{BB962C8B-B14F-4D97-AF65-F5344CB8AC3E}">
        <p14:creationId xmlns:p14="http://schemas.microsoft.com/office/powerpoint/2010/main" val="1886595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B2DAB88-A22B-44AC-9BFB-6C75DFC7A3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lt"/>
              </a:rPr>
              <a:t>In this paper, we propose SHE: a generic framework that can extend common fixed window algorithms to sliding windows.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lt"/>
              </a:rPr>
              <a:t>It has small memory cost, high speed, high accuracy, and supports dedicated hardware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lt"/>
              </a:rPr>
              <a:t>We combine SHE with five well-known fixed window algorithms and implement it on both CPU and FPGA platforms. All our codes are released at </a:t>
            </a:r>
            <a:r>
              <a:rPr lang="en-US" altLang="zh-CN" sz="1200" dirty="0" err="1">
                <a:latin typeface="+mn-lt"/>
              </a:rPr>
              <a:t>Github</a:t>
            </a:r>
            <a:r>
              <a:rPr lang="en-US" altLang="zh-CN" sz="12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n-l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3C94ED42-62D9-45CC-A687-BE23F6EC66D6}"/>
              </a:ext>
            </a:extLst>
          </p:cNvPr>
          <p:cNvSpPr>
            <a:spLocks noGrp="1"/>
          </p:cNvSpPr>
          <p:nvPr>
            <p:ph type="body" idx="1"/>
          </p:nvPr>
        </p:nvSpPr>
        <p:spPr/>
        <p:txBody>
          <a:bodyPr/>
          <a:lstStyle/>
          <a:p>
            <a:pPr rtl="0"/>
            <a:r>
              <a:rPr lang="en-US" altLang="zh-CN" sz="1200" b="0" i="0" kern="1200" dirty="0">
                <a:solidFill>
                  <a:schemeClr val="tx1"/>
                </a:solidFill>
                <a:effectLst/>
                <a:latin typeface="+mn-lt"/>
                <a:ea typeface="+mn-ea"/>
                <a:cs typeface="+mn-cs"/>
              </a:rPr>
              <a:t>There are two common stream processing models: the fixed window model and the sliding window model.</a:t>
            </a:r>
          </a:p>
          <a:p>
            <a:pPr rtl="0"/>
            <a:r>
              <a:rPr lang="en-US" altLang="zh-CN" sz="1200" b="0" i="0" u="none" strike="noStrike" kern="1200" baseline="0" dirty="0">
                <a:solidFill>
                  <a:schemeClr val="tx1"/>
                </a:solidFill>
                <a:effectLst/>
                <a:latin typeface="+mn-lt"/>
                <a:ea typeface="+mn-ea"/>
                <a:cs typeface="+mn-cs"/>
              </a:rPr>
              <a:t>First, we show how fix window model works. </a:t>
            </a:r>
            <a:r>
              <a:rPr lang="en-US" altLang="zh-CN" sz="1200" b="0" i="0" u="none" strike="noStrike" kern="1200" baseline="0" dirty="0">
                <a:solidFill>
                  <a:schemeClr val="tx1"/>
                </a:solidFill>
                <a:latin typeface="+mn-lt"/>
                <a:ea typeface="+mn-ea"/>
                <a:cs typeface="+mn-cs"/>
              </a:rPr>
              <a:t>The fixed window model divides the data stream into multiple windows of the same size, processes each window independently, and reports the result only at the end of each time window. </a:t>
            </a:r>
          </a:p>
          <a:p>
            <a:r>
              <a:rPr lang="en-US" altLang="zh-CN" sz="1200" b="0" i="0" u="none" strike="noStrike" kern="1200" baseline="0" dirty="0">
                <a:solidFill>
                  <a:schemeClr val="tx1"/>
                </a:solidFill>
                <a:latin typeface="+mn-lt"/>
                <a:ea typeface="+mn-ea"/>
                <a:cs typeface="+mn-cs"/>
              </a:rPr>
              <a:t>There are many kinds of user queries. For example, the membership query asks whether one item appears in one specific window. The cardinality query asks the number of distinct items in one window. </a:t>
            </a:r>
          </a:p>
          <a:p>
            <a:r>
              <a:rPr lang="en-US" altLang="zh-CN" sz="1200" b="0" i="0" u="none" strike="noStrike" kern="1200" baseline="0" dirty="0">
                <a:solidFill>
                  <a:schemeClr val="tx1"/>
                </a:solidFill>
                <a:latin typeface="+mn-lt"/>
                <a:ea typeface="+mn-ea"/>
                <a:cs typeface="+mn-cs"/>
              </a:rPr>
              <a:t>Now, we show how the processing algorithm works by an example. As time goes on, item a, b, c, a, e arrive and are inserted into the processing algorithm. The algorithm reports the query result at the end of window 1. For membership, item a did appear in window 1. There are four distinct items in window 1 and item ‘a’ appears two times.</a:t>
            </a:r>
          </a:p>
          <a:p>
            <a:r>
              <a:rPr lang="en-US" altLang="zh-CN" sz="1200" b="0" i="0" u="none" strike="noStrike" kern="1200" baseline="0" dirty="0">
                <a:solidFill>
                  <a:schemeClr val="tx1"/>
                </a:solidFill>
                <a:latin typeface="+mn-lt"/>
                <a:ea typeface="+mn-ea"/>
                <a:cs typeface="+mn-cs"/>
              </a:rPr>
              <a:t>After the report, the algorithms and data structures in the processing platform are reset to zero. Then the new items in the next window will be inserted.</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1:30</a:t>
            </a: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4DA4A88-E566-43F4-BEB1-197A9F131DB2}"/>
              </a:ext>
            </a:extLst>
          </p:cNvPr>
          <p:cNvSpPr>
            <a:spLocks noGrp="1"/>
          </p:cNvSpPr>
          <p:nvPr>
            <p:ph type="body" idx="1"/>
          </p:nvPr>
        </p:nvSpPr>
        <p:spPr/>
        <p:txBody>
          <a:bodyPr/>
          <a:lstStyle/>
          <a:p>
            <a:r>
              <a:rPr lang="en-US" altLang="zh-CN" sz="1200" b="0" i="0" u="none" strike="noStrike" kern="1200" baseline="0" dirty="0">
                <a:solidFill>
                  <a:schemeClr val="tx1"/>
                </a:solidFill>
                <a:effectLst/>
                <a:latin typeface="+mn-lt"/>
                <a:ea typeface="+mn-ea"/>
                <a:cs typeface="+mn-cs"/>
              </a:rPr>
              <a:t>Then, we show how sliding window model works. </a:t>
            </a:r>
          </a:p>
          <a:p>
            <a:r>
              <a:rPr lang="en-US" altLang="zh-CN" dirty="0"/>
              <a:t>The sliding window focuses on the most </a:t>
            </a:r>
            <a:r>
              <a:rPr lang="en-US" altLang="zh-CN" sz="1200" b="0" i="0" u="none" strike="noStrike" kern="1200" baseline="0" dirty="0">
                <a:solidFill>
                  <a:schemeClr val="tx1"/>
                </a:solidFill>
                <a:latin typeface="+mn-lt"/>
                <a:ea typeface="+mn-ea"/>
                <a:cs typeface="+mn-cs"/>
              </a:rPr>
              <a:t>recent data item arrivals. The window size can be defined by either the number of items or the real time. </a:t>
            </a:r>
          </a:p>
          <a:p>
            <a:r>
              <a:rPr lang="en-US" altLang="zh-CN" sz="1200" b="0" i="0" u="none" strike="noStrike" kern="1200" baseline="0" dirty="0">
                <a:solidFill>
                  <a:schemeClr val="tx1"/>
                </a:solidFill>
                <a:latin typeface="+mn-lt"/>
                <a:ea typeface="+mn-ea"/>
                <a:cs typeface="+mn-cs"/>
              </a:rPr>
              <a:t>In this example, the window size is five items. </a:t>
            </a:r>
          </a:p>
          <a:p>
            <a:r>
              <a:rPr lang="en-US" altLang="zh-CN" sz="1200" b="0" i="0" u="none" strike="noStrike" kern="1200" baseline="0" dirty="0">
                <a:solidFill>
                  <a:schemeClr val="tx1"/>
                </a:solidFill>
                <a:latin typeface="+mn-lt"/>
                <a:ea typeface="+mn-ea"/>
                <a:cs typeface="+mn-cs"/>
              </a:rPr>
              <a:t>The processing algorithm always focuses on those items in the sliding window.</a:t>
            </a:r>
          </a:p>
          <a:p>
            <a:r>
              <a:rPr lang="en-US" altLang="zh-CN" sz="1200" b="0" i="0" u="none" strike="noStrike" kern="1200" baseline="0" dirty="0">
                <a:solidFill>
                  <a:schemeClr val="tx1"/>
                </a:solidFill>
                <a:latin typeface="+mn-lt"/>
                <a:ea typeface="+mn-ea"/>
                <a:cs typeface="+mn-cs"/>
              </a:rPr>
              <a:t>The user can send queries of the sliding window at any time.</a:t>
            </a:r>
          </a:p>
          <a:p>
            <a:r>
              <a:rPr lang="en-US" altLang="zh-CN" dirty="0"/>
              <a:t>Compared with the fixed window model, sliding window can answer the query just in time, but the fixed window can only answer the query at the end of each fixed time window.</a:t>
            </a:r>
          </a:p>
          <a:p>
            <a:r>
              <a:rPr lang="en-US" altLang="zh-CN" dirty="0"/>
              <a:t>In this paper, we aim at the sliding window model.</a:t>
            </a:r>
          </a:p>
          <a:p>
            <a:endParaRPr lang="en-US" altLang="zh-CN" dirty="0"/>
          </a:p>
          <a:p>
            <a:r>
              <a:rPr lang="en-US" altLang="zh-CN" dirty="0"/>
              <a:t>0:53</a:t>
            </a:r>
          </a:p>
          <a:p>
            <a:r>
              <a:rPr lang="en-US" altLang="zh-CN" dirty="0"/>
              <a:t>2:30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0393A7BA-263C-4A2B-BAAF-73B760E05494}"/>
              </a:ext>
            </a:extLst>
          </p:cNvPr>
          <p:cNvSpPr>
            <a:spLocks noGrp="1"/>
          </p:cNvSpPr>
          <p:nvPr>
            <p:ph type="body" idx="1"/>
          </p:nvPr>
        </p:nvSpPr>
        <p:spPr/>
        <p:txBody>
          <a:bodyPr/>
          <a:lstStyle/>
          <a:p>
            <a:r>
              <a:rPr lang="en-US" altLang="zh-CN" dirty="0"/>
              <a:t>There are two types of related work: exact solutions that can answer the query with no errors, and approximate algorithms that have small and tolerable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key idea of the exact solution is to </a:t>
            </a:r>
            <a:r>
              <a:rPr lang="en-US" altLang="zh-CN" dirty="0">
                <a:latin typeface="+mn-lt"/>
              </a:rPr>
              <a:t>store all items in the sliding window and build many indexes on them. When a new item comes and inserts, it delete the oldest item in the sliding window.</a:t>
            </a:r>
          </a:p>
          <a:p>
            <a:r>
              <a:rPr lang="en-US" altLang="zh-CN" dirty="0"/>
              <a:t>When the data volume and data speed is relatively small, the exact solutions can work well in CPU platform. </a:t>
            </a:r>
          </a:p>
          <a:p>
            <a:r>
              <a:rPr lang="en-US" altLang="zh-CN" dirty="0"/>
              <a:t>However, in the extremely high speed scenario, it is not practical </a:t>
            </a:r>
            <a:r>
              <a:rPr lang="en-US" altLang="zh-CN" dirty="0">
                <a:latin typeface="+mn-lt"/>
              </a:rPr>
              <a:t>for dedicated hardware platforms. In a network switch, there are billions of items to be inserted in one second, but the memory of switch is too small to store all items in one window.</a:t>
            </a:r>
          </a:p>
          <a:p>
            <a:endParaRPr lang="en-US" altLang="zh-CN" dirty="0">
              <a:latin typeface="+mn-lt"/>
            </a:endParaRPr>
          </a:p>
          <a:p>
            <a:r>
              <a:rPr lang="en-US" altLang="zh-CN" dirty="0"/>
              <a:t>Therefore, the high-speed stream processing in both fixed window and sliding window often chooses the approximate algorithm. Because their memory cost is small enough for </a:t>
            </a:r>
            <a:r>
              <a:rPr lang="en-US" altLang="zh-CN" dirty="0">
                <a:latin typeface="+mn-lt"/>
              </a:rPr>
              <a:t>hardware platforms and their errors are tolerable.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a:t>
            </a:r>
            <a:r>
              <a:rPr lang="en-US" altLang="zh-CN" sz="1200" dirty="0">
                <a:latin typeface="+mn-lt"/>
              </a:rPr>
              <a:t>Approximate algorithms for fixed windows have a long history. Typical work includes the bloom filter, bitmap, </a:t>
            </a:r>
            <a:r>
              <a:rPr lang="en-US" altLang="zh-CN" sz="1200" dirty="0" err="1">
                <a:latin typeface="+mn-lt"/>
              </a:rPr>
              <a:t>hyperloglog</a:t>
            </a:r>
            <a:r>
              <a:rPr lang="en-US" altLang="zh-CN" sz="1200" dirty="0">
                <a:latin typeface="+mn-lt"/>
              </a:rPr>
              <a:t>, and sketches.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lt"/>
              </a:rPr>
              <a:t>However, most of these approximate algorithms are not applicable for the sliding window model due to the problem of cleaning outdate items. In the fixed window model, we can reset all to zero at the end of the fixed window. But the sliding window only clears those outdated items that leave the sliding window. The basic version of these approximate algorithms do not support deleting items. And their </a:t>
            </a:r>
            <a:r>
              <a:rPr lang="en-US" altLang="zh-CN" dirty="0">
                <a:latin typeface="+mn-lt"/>
              </a:rPr>
              <a:t>variants for sliding windows focus on single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n-lt"/>
              </a:rPr>
              <a:t>2:00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n-l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264CE04-F4BC-416C-8F79-427E29EAB90B}"/>
              </a:ext>
            </a:extLst>
          </p:cNvPr>
          <p:cNvSpPr>
            <a:spLocks noGrp="1"/>
          </p:cNvSpPr>
          <p:nvPr>
            <p:ph type="body" idx="1"/>
          </p:nvPr>
        </p:nvSpPr>
        <p:spPr/>
        <p:txBody>
          <a:bodyPr/>
          <a:lstStyle/>
          <a:p>
            <a:r>
              <a:rPr lang="en-US" altLang="zh-CN" dirty="0"/>
              <a:t>The design goal of this paper is to devise </a:t>
            </a:r>
            <a:r>
              <a:rPr lang="en-US" altLang="zh-CN" sz="1200" b="0" i="0" u="none" strike="noStrike" kern="1200" baseline="0" dirty="0">
                <a:solidFill>
                  <a:schemeClr val="tx1"/>
                </a:solidFill>
                <a:latin typeface="+mn-lt"/>
                <a:ea typeface="+mn-ea"/>
                <a:cs typeface="+mn-cs"/>
              </a:rPr>
              <a:t>a generic framework that </a:t>
            </a:r>
            <a:r>
              <a:rPr lang="en-US" altLang="zh-CN" sz="1200" dirty="0">
                <a:latin typeface="+mn-lt"/>
              </a:rPr>
              <a:t>transforms</a:t>
            </a:r>
            <a:r>
              <a:rPr lang="en-US" altLang="zh-CN" sz="1200" b="0" i="0" u="none" strike="noStrike" kern="1200" baseline="0" dirty="0">
                <a:solidFill>
                  <a:schemeClr val="tx1"/>
                </a:solidFill>
                <a:latin typeface="+mn-lt"/>
                <a:ea typeface="+mn-ea"/>
                <a:cs typeface="+mn-cs"/>
              </a:rPr>
              <a:t> many existing fixed window algorithms to sliding windows on hardware platforms.</a:t>
            </a:r>
          </a:p>
          <a:p>
            <a:r>
              <a:rPr lang="en-US" altLang="zh-CN" dirty="0"/>
              <a:t>Thereafter, we can perform various sliding window queries of high speed stream on dedicated hardware.</a:t>
            </a:r>
          </a:p>
          <a:p>
            <a:r>
              <a:rPr lang="en-US" altLang="zh-CN" dirty="0"/>
              <a:t>Besides, we try to keep the advantages of existing algorithms, including small memory, high speed, high accuracy, and hardware support.</a:t>
            </a:r>
          </a:p>
          <a:p>
            <a:pPr rtl="0"/>
            <a:r>
              <a:rPr lang="en-US" altLang="zh-CN" dirty="0"/>
              <a:t>The next two questions are: </a:t>
            </a:r>
            <a:r>
              <a:rPr lang="en-US" altLang="zh-CN" sz="1200" dirty="0">
                <a:latin typeface="+mn-lt"/>
              </a:rPr>
              <a:t>What fixed-window approximate algorithms does the framework transform? </a:t>
            </a:r>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We do not have to transform all algorithms and also we cannot transform all of them.</a:t>
            </a:r>
          </a:p>
          <a:p>
            <a:pPr rtl="0"/>
            <a:r>
              <a:rPr lang="en-US" altLang="zh-CN" sz="1200" b="0" i="0" kern="1200" dirty="0">
                <a:solidFill>
                  <a:schemeClr val="tx1"/>
                </a:solidFill>
                <a:effectLst/>
                <a:latin typeface="+mn-lt"/>
                <a:ea typeface="+mn-ea"/>
                <a:cs typeface="+mn-cs"/>
              </a:rPr>
              <a:t>Second, how we devise the framework to achieve the design goal?</a:t>
            </a:r>
          </a:p>
          <a:p>
            <a:pPr rtl="0"/>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To answer the first question, we first introduce one approximate algorithm called Bloom filter and then we summarize the common characteristics of </a:t>
            </a:r>
            <a:r>
              <a:rPr lang="en-US" altLang="zh-CN" sz="1200" dirty="0">
                <a:latin typeface="+mn-lt"/>
              </a:rPr>
              <a:t>approximate</a:t>
            </a:r>
            <a:r>
              <a:rPr lang="en-US" altLang="zh-CN" sz="1200" b="0" i="0" kern="1200" dirty="0">
                <a:solidFill>
                  <a:schemeClr val="tx1"/>
                </a:solidFill>
                <a:effectLst/>
                <a:latin typeface="+mn-lt"/>
                <a:ea typeface="+mn-ea"/>
                <a:cs typeface="+mn-cs"/>
              </a:rPr>
              <a:t> algorithms.</a:t>
            </a:r>
          </a:p>
          <a:p>
            <a:endParaRPr lang="en-US" altLang="zh-CN" dirty="0"/>
          </a:p>
          <a:p>
            <a:r>
              <a:rPr lang="en-US" altLang="zh-CN" dirty="0"/>
              <a:t>1:10</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B24CD83-5603-4216-BED6-F3F5F8EFC765}"/>
              </a:ext>
            </a:extLst>
          </p:cNvPr>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The Bloom filter is an algorithm for membership query. Membership query asks whether an item is a member of the past data stream. </a:t>
            </a:r>
          </a:p>
          <a:p>
            <a:r>
              <a:rPr lang="en-US" altLang="zh-CN" sz="1200" b="0" i="0" u="none" strike="noStrike" kern="1200" baseline="0" dirty="0">
                <a:solidFill>
                  <a:schemeClr val="tx1"/>
                </a:solidFill>
                <a:latin typeface="+mn-lt"/>
                <a:ea typeface="+mn-ea"/>
                <a:cs typeface="+mn-cs"/>
              </a:rPr>
              <a:t>The Bloom filter has an array of many bits. They are all zero at initial.</a:t>
            </a:r>
          </a:p>
          <a:p>
            <a:r>
              <a:rPr lang="en-US" altLang="zh-CN" sz="1200" b="0" i="0" u="none" strike="noStrike" kern="1200" baseline="0" dirty="0">
                <a:solidFill>
                  <a:schemeClr val="tx1"/>
                </a:solidFill>
                <a:latin typeface="+mn-lt"/>
                <a:ea typeface="+mn-ea"/>
                <a:cs typeface="+mn-cs"/>
              </a:rPr>
              <a:t>Every time a new item comes, it selects k bits by hashing and set all these k bits to 1. </a:t>
            </a:r>
          </a:p>
          <a:p>
            <a:r>
              <a:rPr lang="en-US" altLang="zh-CN" sz="1200" b="0" i="0" u="none" strike="noStrike" kern="1200" baseline="0" dirty="0">
                <a:solidFill>
                  <a:schemeClr val="tx1"/>
                </a:solidFill>
                <a:latin typeface="+mn-lt"/>
                <a:ea typeface="+mn-ea"/>
                <a:cs typeface="+mn-cs"/>
              </a:rPr>
              <a:t>To query one item, it access the k bits by the same hash functions. It reports Yes if all </a:t>
            </a:r>
            <a:r>
              <a:rPr lang="en-US" altLang="zh-CN" dirty="0">
                <a:latin typeface="+mn-lt"/>
              </a:rPr>
              <a:t>selected </a:t>
            </a:r>
            <a:r>
              <a:rPr lang="en-US" altLang="zh-CN" sz="1200" b="0" i="0" u="none" strike="noStrike" kern="1200" baseline="0" dirty="0">
                <a:solidFill>
                  <a:schemeClr val="tx1"/>
                </a:solidFill>
                <a:latin typeface="+mn-lt"/>
                <a:ea typeface="+mn-ea"/>
                <a:cs typeface="+mn-cs"/>
              </a:rPr>
              <a:t>bits are 1 and reports No if there is at least one bit being 0.</a:t>
            </a: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Consider one specific bit in the Bloom filter. The bit of</a:t>
            </a:r>
            <a:r>
              <a:rPr lang="en-US" altLang="zh-CN" dirty="0">
                <a:latin typeface="+mn-lt"/>
              </a:rPr>
              <a:t> </a:t>
            </a:r>
            <a:r>
              <a:rPr lang="zh-CN" altLang="en-US" dirty="0">
                <a:latin typeface="+mn-lt"/>
              </a:rPr>
              <a:t>“</a:t>
            </a:r>
            <a:r>
              <a:rPr lang="en-US" altLang="zh-CN" dirty="0">
                <a:latin typeface="+mn-lt"/>
              </a:rPr>
              <a:t>1</a:t>
            </a:r>
            <a:r>
              <a:rPr lang="zh-CN" altLang="en-US" dirty="0">
                <a:latin typeface="+mn-lt"/>
              </a:rPr>
              <a:t>” </a:t>
            </a:r>
            <a:r>
              <a:rPr lang="en-US" altLang="zh-CN" dirty="0">
                <a:latin typeface="+mn-lt"/>
              </a:rPr>
              <a:t>implies that some items have been inserted here. </a:t>
            </a:r>
            <a:r>
              <a:rPr lang="en-US" altLang="zh-CN" sz="1200" b="0" i="0" u="none" strike="noStrike" kern="1200" baseline="0" dirty="0">
                <a:solidFill>
                  <a:schemeClr val="tx1"/>
                </a:solidFill>
                <a:latin typeface="+mn-lt"/>
                <a:ea typeface="+mn-ea"/>
                <a:cs typeface="+mn-cs"/>
              </a:rPr>
              <a:t>The bit of</a:t>
            </a:r>
            <a:r>
              <a:rPr lang="en-US" altLang="zh-CN" dirty="0">
                <a:latin typeface="+mn-lt"/>
              </a:rPr>
              <a:t>  </a:t>
            </a:r>
            <a:r>
              <a:rPr lang="zh-CN" altLang="en-US" dirty="0">
                <a:latin typeface="+mn-lt"/>
              </a:rPr>
              <a:t>“</a:t>
            </a:r>
            <a:r>
              <a:rPr lang="en-US" altLang="zh-CN" dirty="0">
                <a:latin typeface="+mn-lt"/>
              </a:rPr>
              <a:t>0</a:t>
            </a:r>
            <a:r>
              <a:rPr lang="zh-CN" altLang="en-US" dirty="0">
                <a:latin typeface="+mn-lt"/>
              </a:rPr>
              <a:t>” </a:t>
            </a:r>
            <a:r>
              <a:rPr lang="en-US" altLang="zh-CN" dirty="0">
                <a:latin typeface="+mn-lt"/>
              </a:rPr>
              <a:t>implies that no item has been inserted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n-lt"/>
              </a:rPr>
              <a:t>60</a:t>
            </a:r>
            <a:endParaRPr lang="zh-CN" altLang="en-US" i="1" baseline="-25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i="1" baseline="-25000" dirty="0">
              <a:latin typeface="+mn-lt"/>
            </a:endParaRPr>
          </a:p>
          <a:p>
            <a:r>
              <a:rPr lang="en-US" altLang="zh-CN" dirty="0"/>
              <a:t>6:30</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A42F01D-620D-4604-86B9-53F545A731A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we summarize a common model of </a:t>
            </a:r>
            <a:r>
              <a:rPr lang="en-US" altLang="zh-CN" sz="1200" dirty="0">
                <a:solidFill>
                  <a:schemeClr val="tx1">
                    <a:lumMod val="50000"/>
                    <a:lumOff val="50000"/>
                  </a:schemeClr>
                </a:solidFill>
                <a:latin typeface="+mn-ea"/>
                <a:ea typeface="+mn-ea"/>
              </a:rPr>
              <a:t>fixed-window Approximate Algorithms. It includes more than five algorithms for various query types.</a:t>
            </a:r>
          </a:p>
          <a:p>
            <a:r>
              <a:rPr lang="en-US" altLang="zh-CN" dirty="0"/>
              <a:t>First, all these algorithms has an array of cells. The cell can be a bit or a counter.</a:t>
            </a:r>
          </a:p>
          <a:p>
            <a:r>
              <a:rPr lang="en-US" altLang="zh-CN" dirty="0"/>
              <a:t>Second, when inserting items, these algorithm update one or more cells.</a:t>
            </a:r>
          </a:p>
          <a:p>
            <a:r>
              <a:rPr lang="en-US" altLang="zh-CN" dirty="0"/>
              <a:t>Third, when updating the cell, the new value can be decided by the update function.</a:t>
            </a:r>
          </a:p>
          <a:p>
            <a:r>
              <a:rPr lang="en-US" altLang="zh-CN" dirty="0"/>
              <a:t>These algorithms can answer different kinds of queries. We can arbitrarily select some algorithms to deploy according to the query type that needs to be answered.</a:t>
            </a:r>
          </a:p>
          <a:p>
            <a:pPr rtl="0"/>
            <a:endParaRPr lang="en-US" altLang="zh-CN" sz="1200" b="0" i="0" kern="1200" dirty="0">
              <a:solidFill>
                <a:schemeClr val="tx1"/>
              </a:solidFill>
              <a:effectLst/>
              <a:latin typeface="+mn-lt"/>
              <a:ea typeface="+mn-ea"/>
              <a:cs typeface="+mn-cs"/>
            </a:endParaRPr>
          </a:p>
          <a:p>
            <a:pPr rtl="0"/>
            <a:r>
              <a:rPr lang="en-US" altLang="zh-CN" sz="1200" b="0" i="0" kern="1200" dirty="0">
                <a:solidFill>
                  <a:schemeClr val="tx1"/>
                </a:solidFill>
                <a:effectLst/>
                <a:latin typeface="+mn-lt"/>
                <a:ea typeface="+mn-ea"/>
                <a:cs typeface="+mn-cs"/>
              </a:rPr>
              <a:t>For easy understanding, we still use BF as an example to introduce our framework.</a:t>
            </a:r>
          </a:p>
          <a:p>
            <a:endParaRPr lang="en-US" altLang="zh-CN" dirty="0"/>
          </a:p>
          <a:p>
            <a:r>
              <a:rPr lang="en-US" altLang="zh-CN" dirty="0"/>
              <a:t>1:00</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5FBB4EE2-3DAD-44E7-82C9-E30FF873EFF6}"/>
              </a:ext>
            </a:extLst>
          </p:cNvPr>
          <p:cNvSpPr>
            <a:spLocks noGrp="1"/>
          </p:cNvSpPr>
          <p:nvPr>
            <p:ph type="body" idx="1"/>
          </p:nvPr>
        </p:nvSpPr>
        <p:spPr/>
        <p:txBody>
          <a:bodyPr/>
          <a:lstStyle/>
          <a:p>
            <a:r>
              <a:rPr lang="en-US" altLang="zh-CN" dirty="0"/>
              <a:t>To achieve the design goal, we give four design requirements of the framework.</a:t>
            </a:r>
          </a:p>
          <a:p>
            <a:r>
              <a:rPr lang="en-US" altLang="zh-CN" dirty="0"/>
              <a:t>First, the framework needs to clear the outdated information but cannot reset the whole data structure to zero.</a:t>
            </a:r>
            <a:r>
              <a:rPr lang="zh-CN" altLang="en-US" dirty="0"/>
              <a:t> </a:t>
            </a:r>
            <a:endParaRPr lang="en-US" altLang="zh-CN" dirty="0"/>
          </a:p>
          <a:p>
            <a:r>
              <a:rPr lang="en-US" altLang="zh-CN" dirty="0"/>
              <a:t>Second, it should keep small memory in order to meet the memory constraint of hardware platform.</a:t>
            </a:r>
          </a:p>
          <a:p>
            <a:r>
              <a:rPr lang="en-US" altLang="zh-CN" dirty="0"/>
              <a:t>Third, it should keep high accuracy to provide high-quality answers for the user.</a:t>
            </a:r>
          </a:p>
          <a:p>
            <a:r>
              <a:rPr lang="en-US" altLang="zh-CN" dirty="0"/>
              <a:t>Finally, the operations of the framework should be </a:t>
            </a:r>
            <a:r>
              <a:rPr lang="en-US" altLang="zh-CN" sz="1200" dirty="0">
                <a:latin typeface="+mn-lt"/>
              </a:rPr>
              <a:t>hardware</a:t>
            </a:r>
            <a:r>
              <a:rPr lang="en-US" altLang="zh-CN" dirty="0"/>
              <a:t> friendly, so that the speed will be fast enough.</a:t>
            </a:r>
          </a:p>
          <a:p>
            <a:endParaRPr lang="en-US" altLang="zh-CN" dirty="0"/>
          </a:p>
          <a:p>
            <a:r>
              <a:rPr lang="en-US" altLang="zh-CN" dirty="0"/>
              <a:t>0:40</a:t>
            </a:r>
          </a:p>
          <a:p>
            <a:endParaRPr lang="en-US" altLang="zh-CN" dirty="0"/>
          </a:p>
          <a:p>
            <a:r>
              <a:rPr lang="en-US" altLang="zh-CN" dirty="0"/>
              <a:t>8:10</a:t>
            </a:r>
          </a:p>
        </p:txBody>
      </p:sp>
    </p:spTree>
    <p:extLst>
      <p:ext uri="{BB962C8B-B14F-4D97-AF65-F5344CB8AC3E}">
        <p14:creationId xmlns:p14="http://schemas.microsoft.com/office/powerpoint/2010/main" val="212999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73A98403-26DD-4D8C-B6D2-28D806614D8B}" type="datetimeFigureOut">
              <a:rPr lang="en-US" altLang="zh-CN"/>
              <a:t>8/12/2022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62F73B8-24AB-47EB-B55A-ADB83F58FAFC}" type="slidenum">
              <a:rPr 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idx="10"/>
          </p:nvPr>
        </p:nvSpPr>
        <p:spPr/>
        <p:txBody>
          <a:bodyPr/>
          <a:lstStyle/>
          <a:p>
            <a:fld id="{A74011B2-832F-4C5C-9D79-8BA48908893E}" type="datetimeFigureOut">
              <a:rPr lang="en-US" altLang="zh-CN"/>
              <a:t>8/12/2022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B17877B-77F0-4A54-9B2F-4D4902A25FFA}" type="slidenum">
              <a:rPr 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12FFE654-B0CF-4B48-B1A4-B90CA3BCCFB1}" type="datetimeFigureOut">
              <a:rPr lang="en-US" altLang="zh-CN"/>
              <a:t>8/12/2022</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544795DB-C953-4672-ABD9-539FEF982606}"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5C8BBC06-08EC-4D11-974A-987603CEDE68}" type="datetimeFigureOut">
              <a:rPr lang="en-US" altLang="zh-CN"/>
              <a:t>8/12/2022</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FAA7E82C-721D-4C87-9AA8-610E3413E3E1}"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1C908C6F-BB5B-47D1-B129-C6BA2EFE6427}" type="datetimeFigureOut">
              <a:rPr lang="en-US" altLang="zh-CN"/>
              <a:t>8/12/2022</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446DC87B-89D4-44EF-9A95-A470D42F91AB}"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DAFCAB60-2811-4DD2-8517-03E9C8DA6FA0}" type="datetimeFigureOut">
              <a:rPr lang="en-US" altLang="zh-CN"/>
              <a:t>8/12/2022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FFCFC894-80BD-46FB-BFE7-CC5A5B03C950}"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FC9672EF-260E-4D56-A07E-E87A1CEAA075}" type="datetimeFigureOut">
              <a:rPr lang="en-US" altLang="zh-CN"/>
              <a:t>8/12/2022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C007257E-2A57-42EC-8196-CBC659D715F2}"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2D62C9AF-A74C-46C1-BAB1-821368B0F049}" type="datetimeFigureOut">
              <a:rPr lang="en-US" altLang="zh-CN"/>
              <a:t>8/12/2022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93D06E77-21D5-46D4-B694-93051DACD844}"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07358244-78D9-4E2B-B0D9-C4AAD06EFE57}" type="datetimeFigureOut">
              <a:rPr lang="en-US" altLang="zh-CN"/>
              <a:t>8/12/2022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C38F5BB1-20E0-4780-A03C-D8626D8D2D90}"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7" r:id="rId6"/>
    <p:sldLayoutId id="2147483658" r:id="rId7"/>
    <p:sldLayoutId id="2147483659" r:id="rId8"/>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14.m4a"/><Relationship Id="rId7" Type="http://schemas.openxmlformats.org/officeDocument/2006/relationships/image" Target="../media/image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12.xml"/><Relationship Id="rId5" Type="http://schemas.openxmlformats.org/officeDocument/2006/relationships/slideLayout" Target="../slideLayouts/slideLayout1.xml"/><Relationship Id="rId10" Type="http://schemas.openxmlformats.org/officeDocument/2006/relationships/image" Target="../media/image3.png"/><Relationship Id="rId4" Type="http://schemas.openxmlformats.org/officeDocument/2006/relationships/audio" Target="../media/media14.m4a"/><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6.m4a"/><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audio" Target="../media/media6.m4a"/><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8" Type="http://schemas.openxmlformats.org/officeDocument/2006/relationships/image" Target="../media/image62.png"/><Relationship Id="rId3" Type="http://schemas.openxmlformats.org/officeDocument/2006/relationships/slideLayout" Target="../slideLayouts/slideLayout1.xml"/><Relationship Id="rId17" Type="http://schemas.openxmlformats.org/officeDocument/2006/relationships/image" Target="../media/image61.png"/><Relationship Id="rId2" Type="http://schemas.openxmlformats.org/officeDocument/2006/relationships/audio" Target="../media/media8.m4a"/><Relationship Id="rId16" Type="http://schemas.openxmlformats.org/officeDocument/2006/relationships/image" Target="../media/image60.png"/><Relationship Id="rId1" Type="http://schemas.microsoft.com/office/2007/relationships/media" Target="../media/media8.m4a"/><Relationship Id="rId24" Type="http://schemas.openxmlformats.org/officeDocument/2006/relationships/image" Target="../media/image3.png"/><Relationship Id="rId23" Type="http://schemas.openxmlformats.org/officeDocument/2006/relationships/image" Target="../media/image67.png"/><Relationship Id="rId19" Type="http://schemas.openxmlformats.org/officeDocument/2006/relationships/image" Target="../media/image63.png"/><Relationship Id="rId4" Type="http://schemas.openxmlformats.org/officeDocument/2006/relationships/notesSlide" Target="../notesSlides/notesSlide7.xml"/><Relationship Id="rId22" Type="http://schemas.openxmlformats.org/officeDocument/2006/relationships/image" Target="../media/image66.png"/></Relationships>
</file>

<file path=ppt/slides/_rels/slide8.xml.rels><?xml version="1.0" encoding="UTF-8" standalone="yes"?>
<Relationships xmlns="http://schemas.openxmlformats.org/package/2006/relationships"><Relationship Id="rId18" Type="http://schemas.openxmlformats.org/officeDocument/2006/relationships/image" Target="../media/image81.png"/><Relationship Id="rId3" Type="http://schemas.openxmlformats.org/officeDocument/2006/relationships/slideLayout" Target="../slideLayouts/slideLayout1.xml"/><Relationship Id="rId7" Type="http://schemas.openxmlformats.org/officeDocument/2006/relationships/image" Target="../media/image71.png"/><Relationship Id="rId17" Type="http://schemas.openxmlformats.org/officeDocument/2006/relationships/image" Target="../media/image80.png"/><Relationship Id="rId2" Type="http://schemas.openxmlformats.org/officeDocument/2006/relationships/audio" Target="../media/media9.m4a"/><Relationship Id="rId16" Type="http://schemas.openxmlformats.org/officeDocument/2006/relationships/image" Target="../media/image79.png"/><Relationship Id="rId20" Type="http://schemas.openxmlformats.org/officeDocument/2006/relationships/image" Target="../media/image3.png"/><Relationship Id="rId1" Type="http://schemas.microsoft.com/office/2007/relationships/media" Target="../media/media9.m4a"/><Relationship Id="rId5" Type="http://schemas.openxmlformats.org/officeDocument/2006/relationships/image" Target="../media/image6.png"/><Relationship Id="rId15" Type="http://schemas.openxmlformats.org/officeDocument/2006/relationships/image" Target="../media/image78.png"/><Relationship Id="rId19" Type="http://schemas.openxmlformats.org/officeDocument/2006/relationships/image" Target="../media/image8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393AF1-73C8-4DDC-A985-9B7AF94271DD}"/>
              </a:ext>
            </a:extLst>
          </p:cNvPr>
          <p:cNvSpPr>
            <a:spLocks noGrp="1"/>
          </p:cNvSpPr>
          <p:nvPr>
            <p:ph type="ctrTitle"/>
          </p:nvPr>
        </p:nvSpPr>
        <p:spPr/>
        <p:txBody>
          <a:bodyPr>
            <a:normAutofit fontScale="90000"/>
          </a:bodyPr>
          <a:lstStyle/>
          <a:p>
            <a:r>
              <a:rPr lang="en-US" altLang="zh-CN" dirty="0"/>
              <a:t>SHE: A Generic Framework for Data Stream Mining over Sliding Windows</a:t>
            </a:r>
            <a:endParaRPr lang="zh-CN" altLang="en-US" dirty="0"/>
          </a:p>
        </p:txBody>
      </p:sp>
      <p:sp>
        <p:nvSpPr>
          <p:cNvPr id="5" name="副标题 4">
            <a:extLst>
              <a:ext uri="{FF2B5EF4-FFF2-40B4-BE49-F238E27FC236}">
                <a16:creationId xmlns:a16="http://schemas.microsoft.com/office/drawing/2014/main" id="{DEF6D992-BE2E-4012-BEC5-95EB62475A70}"/>
              </a:ext>
            </a:extLst>
          </p:cNvPr>
          <p:cNvSpPr>
            <a:spLocks noGrp="1"/>
          </p:cNvSpPr>
          <p:nvPr>
            <p:ph type="subTitle" idx="1"/>
          </p:nvPr>
        </p:nvSpPr>
        <p:spPr/>
        <p:txBody>
          <a:bodyPr/>
          <a:lstStyle/>
          <a:p>
            <a:r>
              <a:rPr lang="en-US" altLang="zh-CN" dirty="0" err="1"/>
              <a:t>Yuhan</a:t>
            </a:r>
            <a:r>
              <a:rPr lang="en-US" altLang="zh-CN" dirty="0"/>
              <a:t> Wu, </a:t>
            </a:r>
            <a:r>
              <a:rPr lang="en-US" altLang="zh-CN" dirty="0" err="1"/>
              <a:t>Zhuochen</a:t>
            </a:r>
            <a:r>
              <a:rPr lang="en-US" altLang="zh-CN" dirty="0"/>
              <a:t> Fan, </a:t>
            </a:r>
            <a:r>
              <a:rPr lang="en-US" altLang="zh-CN" dirty="0" err="1"/>
              <a:t>Qilong</a:t>
            </a:r>
            <a:r>
              <a:rPr lang="en-US" altLang="zh-CN" dirty="0"/>
              <a:t> Shi, </a:t>
            </a:r>
            <a:r>
              <a:rPr lang="en-US" altLang="zh-CN" dirty="0" err="1"/>
              <a:t>Yixin</a:t>
            </a:r>
            <a:r>
              <a:rPr lang="en-US" altLang="zh-CN" dirty="0"/>
              <a:t> Zhang, Tong Yang, Cheng Chen, Zheng Zhong, </a:t>
            </a:r>
            <a:r>
              <a:rPr lang="en-US" altLang="zh-CN" dirty="0" err="1"/>
              <a:t>Junnan</a:t>
            </a:r>
            <a:r>
              <a:rPr lang="en-US" altLang="zh-CN" dirty="0"/>
              <a:t> Li, Ariel </a:t>
            </a:r>
            <a:r>
              <a:rPr lang="en-US" altLang="zh-CN" dirty="0" err="1"/>
              <a:t>Shtul</a:t>
            </a:r>
            <a:r>
              <a:rPr lang="en-US" altLang="zh-CN" dirty="0"/>
              <a:t>, </a:t>
            </a:r>
            <a:r>
              <a:rPr lang="en-US" altLang="zh-CN" dirty="0" err="1"/>
              <a:t>Yaofeng</a:t>
            </a:r>
            <a:r>
              <a:rPr lang="en-US" altLang="zh-CN" dirty="0"/>
              <a:t> Tu.</a:t>
            </a:r>
            <a:endParaRPr lang="zh-CN" altLang="en-US" dirty="0"/>
          </a:p>
        </p:txBody>
      </p:sp>
      <p:pic>
        <p:nvPicPr>
          <p:cNvPr id="1026" name="Picture 2" descr="icpp-logo">
            <a:extLst>
              <a:ext uri="{FF2B5EF4-FFF2-40B4-BE49-F238E27FC236}">
                <a16:creationId xmlns:a16="http://schemas.microsoft.com/office/drawing/2014/main" id="{5E00D546-3342-4E71-BE7E-0E06E6DB85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609" y="4731319"/>
            <a:ext cx="3830002" cy="154060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DE2FD2C8-B86D-4D18-97F1-C015BE9317B6}"/>
              </a:ext>
            </a:extLst>
          </p:cNvPr>
          <p:cNvPicPr>
            <a:picLocks noChangeAspect="1"/>
          </p:cNvPicPr>
          <p:nvPr/>
        </p:nvPicPr>
        <p:blipFill>
          <a:blip r:embed="rId6"/>
          <a:stretch>
            <a:fillRect/>
          </a:stretch>
        </p:blipFill>
        <p:spPr>
          <a:xfrm>
            <a:off x="7618738" y="6282621"/>
            <a:ext cx="4429743" cy="495369"/>
          </a:xfrm>
          <a:prstGeom prst="rect">
            <a:avLst/>
          </a:prstGeom>
        </p:spPr>
      </p:pic>
      <p:sp>
        <p:nvSpPr>
          <p:cNvPr id="10" name="矩形 9">
            <a:extLst>
              <a:ext uri="{FF2B5EF4-FFF2-40B4-BE49-F238E27FC236}">
                <a16:creationId xmlns:a16="http://schemas.microsoft.com/office/drawing/2014/main" id="{F1B2EA61-0867-46AB-9797-23D0E65A09B6}"/>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1" name="矩形 10">
            <a:extLst>
              <a:ext uri="{FF2B5EF4-FFF2-40B4-BE49-F238E27FC236}">
                <a16:creationId xmlns:a16="http://schemas.microsoft.com/office/drawing/2014/main" id="{BCE45B12-982F-49DB-84F9-29E29990C45D}"/>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2" name="已录下的声音">
            <a:hlinkClick r:id="" action="ppaction://media"/>
            <a:extLst>
              <a:ext uri="{FF2B5EF4-FFF2-40B4-BE49-F238E27FC236}">
                <a16:creationId xmlns:a16="http://schemas.microsoft.com/office/drawing/2014/main" id="{CDB9CCD9-1C89-4A8C-8561-B513F58C41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329328" y="5697415"/>
            <a:ext cx="420687" cy="420687"/>
          </a:xfrm>
          <a:prstGeom prst="rect">
            <a:avLst/>
          </a:prstGeom>
        </p:spPr>
      </p:pic>
    </p:spTree>
    <p:extLst>
      <p:ext uri="{BB962C8B-B14F-4D97-AF65-F5344CB8AC3E}">
        <p14:creationId xmlns:p14="http://schemas.microsoft.com/office/powerpoint/2010/main" val="11612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8" name="文本框 27">
            <a:extLst>
              <a:ext uri="{FF2B5EF4-FFF2-40B4-BE49-F238E27FC236}">
                <a16:creationId xmlns:a16="http://schemas.microsoft.com/office/drawing/2014/main" id="{7327EE6E-A509-4867-8E99-814CE401931B}"/>
              </a:ext>
            </a:extLst>
          </p:cNvPr>
          <p:cNvSpPr txBox="1"/>
          <p:nvPr/>
        </p:nvSpPr>
        <p:spPr>
          <a:xfrm>
            <a:off x="961566" y="1901848"/>
            <a:ext cx="2467433" cy="461665"/>
          </a:xfrm>
          <a:prstGeom prst="rect">
            <a:avLst/>
          </a:prstGeom>
          <a:noFill/>
        </p:spPr>
        <p:txBody>
          <a:bodyPr wrap="square" rtlCol="0">
            <a:spAutoFit/>
          </a:bodyPr>
          <a:lstStyle/>
          <a:p>
            <a:pPr algn="dist"/>
            <a:r>
              <a:rPr lang="en-US" altLang="zh-CN" sz="2400" dirty="0">
                <a:latin typeface="+mn-lt"/>
              </a:rPr>
              <a:t>Sliding window</a:t>
            </a:r>
            <a:endParaRPr lang="zh-CN" altLang="en-US" sz="2400" dirty="0">
              <a:latin typeface="+mn-lt"/>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3969313" y="2363513"/>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9998985" y="1932625"/>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31" name="立方体 30">
            <a:extLst>
              <a:ext uri="{FF2B5EF4-FFF2-40B4-BE49-F238E27FC236}">
                <a16:creationId xmlns:a16="http://schemas.microsoft.com/office/drawing/2014/main" id="{ABEBDB69-12FF-4B82-8ED2-FD16E05F16A0}"/>
              </a:ext>
            </a:extLst>
          </p:cNvPr>
          <p:cNvSpPr/>
          <p:nvPr/>
        </p:nvSpPr>
        <p:spPr>
          <a:xfrm>
            <a:off x="4036030"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2" name="立方体 31">
            <a:extLst>
              <a:ext uri="{FF2B5EF4-FFF2-40B4-BE49-F238E27FC236}">
                <a16:creationId xmlns:a16="http://schemas.microsoft.com/office/drawing/2014/main" id="{7F038E55-9C92-4B78-9C28-EEA0EC80652C}"/>
              </a:ext>
            </a:extLst>
          </p:cNvPr>
          <p:cNvSpPr/>
          <p:nvPr/>
        </p:nvSpPr>
        <p:spPr>
          <a:xfrm>
            <a:off x="4416976"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4B7AB445-E7D4-48AF-ACAD-43B03DA219F7}"/>
              </a:ext>
            </a:extLst>
          </p:cNvPr>
          <p:cNvSpPr/>
          <p:nvPr/>
        </p:nvSpPr>
        <p:spPr>
          <a:xfrm>
            <a:off x="4797922"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1A04BDDD-B94E-4654-A59D-F4A6233E31E2}"/>
              </a:ext>
            </a:extLst>
          </p:cNvPr>
          <p:cNvSpPr/>
          <p:nvPr/>
        </p:nvSpPr>
        <p:spPr>
          <a:xfrm>
            <a:off x="517886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15295586-AD73-4B69-B524-493C2E116627}"/>
              </a:ext>
            </a:extLst>
          </p:cNvPr>
          <p:cNvSpPr/>
          <p:nvPr/>
        </p:nvSpPr>
        <p:spPr>
          <a:xfrm>
            <a:off x="555981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C3EC9317-A281-4068-87AD-C14F6C7CD026}"/>
              </a:ext>
            </a:extLst>
          </p:cNvPr>
          <p:cNvSpPr/>
          <p:nvPr/>
        </p:nvSpPr>
        <p:spPr>
          <a:xfrm>
            <a:off x="5943046" y="198184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7632CFDD-5A8C-4471-9FFC-ADE7AED6470E}"/>
              </a:ext>
            </a:extLst>
          </p:cNvPr>
          <p:cNvSpPr/>
          <p:nvPr/>
        </p:nvSpPr>
        <p:spPr>
          <a:xfrm>
            <a:off x="632193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78A361A1-CBAF-4555-82BA-6793B2C5B2E5}"/>
              </a:ext>
            </a:extLst>
          </p:cNvPr>
          <p:cNvSpPr/>
          <p:nvPr/>
        </p:nvSpPr>
        <p:spPr>
          <a:xfrm>
            <a:off x="670288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39" name="立方体 38">
            <a:extLst>
              <a:ext uri="{FF2B5EF4-FFF2-40B4-BE49-F238E27FC236}">
                <a16:creationId xmlns:a16="http://schemas.microsoft.com/office/drawing/2014/main" id="{4E6F7952-EEE2-407E-95B7-7E88491CEB77}"/>
              </a:ext>
            </a:extLst>
          </p:cNvPr>
          <p:cNvSpPr/>
          <p:nvPr/>
        </p:nvSpPr>
        <p:spPr>
          <a:xfrm>
            <a:off x="7083830"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40" name="立方体 39">
            <a:extLst>
              <a:ext uri="{FF2B5EF4-FFF2-40B4-BE49-F238E27FC236}">
                <a16:creationId xmlns:a16="http://schemas.microsoft.com/office/drawing/2014/main" id="{4FC03DE5-3341-4177-95B3-2B724222B475}"/>
              </a:ext>
            </a:extLst>
          </p:cNvPr>
          <p:cNvSpPr/>
          <p:nvPr/>
        </p:nvSpPr>
        <p:spPr>
          <a:xfrm>
            <a:off x="746477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1" name="立方体 40">
            <a:extLst>
              <a:ext uri="{FF2B5EF4-FFF2-40B4-BE49-F238E27FC236}">
                <a16:creationId xmlns:a16="http://schemas.microsoft.com/office/drawing/2014/main" id="{79E07D7B-3611-4FE0-B070-4E9DED435D19}"/>
              </a:ext>
            </a:extLst>
          </p:cNvPr>
          <p:cNvSpPr/>
          <p:nvPr/>
        </p:nvSpPr>
        <p:spPr>
          <a:xfrm>
            <a:off x="784572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立方体 47">
            <a:extLst>
              <a:ext uri="{FF2B5EF4-FFF2-40B4-BE49-F238E27FC236}">
                <a16:creationId xmlns:a16="http://schemas.microsoft.com/office/drawing/2014/main" id="{DE0C6369-4049-4EC0-9456-9357593C9279}"/>
              </a:ext>
            </a:extLst>
          </p:cNvPr>
          <p:cNvSpPr/>
          <p:nvPr/>
        </p:nvSpPr>
        <p:spPr>
          <a:xfrm>
            <a:off x="8226668"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立方体 48">
            <a:extLst>
              <a:ext uri="{FF2B5EF4-FFF2-40B4-BE49-F238E27FC236}">
                <a16:creationId xmlns:a16="http://schemas.microsoft.com/office/drawing/2014/main" id="{EC5018AC-D727-4844-B393-5B8108B827AE}"/>
              </a:ext>
            </a:extLst>
          </p:cNvPr>
          <p:cNvSpPr/>
          <p:nvPr/>
        </p:nvSpPr>
        <p:spPr>
          <a:xfrm>
            <a:off x="8605560"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立方体 49">
            <a:extLst>
              <a:ext uri="{FF2B5EF4-FFF2-40B4-BE49-F238E27FC236}">
                <a16:creationId xmlns:a16="http://schemas.microsoft.com/office/drawing/2014/main" id="{17AD3822-209A-4F3E-9285-593A1C97845B}"/>
              </a:ext>
            </a:extLst>
          </p:cNvPr>
          <p:cNvSpPr/>
          <p:nvPr/>
        </p:nvSpPr>
        <p:spPr>
          <a:xfrm>
            <a:off x="898650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立方体 50">
            <a:extLst>
              <a:ext uri="{FF2B5EF4-FFF2-40B4-BE49-F238E27FC236}">
                <a16:creationId xmlns:a16="http://schemas.microsoft.com/office/drawing/2014/main" id="{126EF5F7-8626-4C15-BBD6-3AC7A3218945}"/>
              </a:ext>
            </a:extLst>
          </p:cNvPr>
          <p:cNvSpPr/>
          <p:nvPr/>
        </p:nvSpPr>
        <p:spPr>
          <a:xfrm>
            <a:off x="936745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ext uri="{D42A27DB-BD31-4B8C-83A1-F6EECF244321}">
                    <p14:modId xmlns:p14="http://schemas.microsoft.com/office/powerpoint/2010/main" val="3150934557"/>
                  </p:ext>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pPr algn="ctr"/>
                          <a14:m>
                            <m:oMathPara xmlns:m="http://schemas.openxmlformats.org/officeDocument/2006/math">
                              <m:oMathParaPr>
                                <m:jc m:val="centerGroup"/>
                              </m:oMathParaPr>
                              <m:oMath xmlns:m="http://schemas.openxmlformats.org/officeDocument/2006/math">
                                <m:r>
                                  <a:rPr lang="en-US" altLang="zh-MO" sz="1400" b="1" i="1" smtClean="0">
                                    <a:solidFill>
                                      <a:schemeClr val="tx1"/>
                                    </a:solidFill>
                                    <a:latin typeface="Cambria Math" panose="02040503050406030204" pitchFamily="18" charset="0"/>
                                  </a:rPr>
                                  <m:t> </m:t>
                                </m:r>
                                <m:r>
                                  <a:rPr lang="en-US" altLang="zh-MO" sz="1400" b="1" i="1" smtClean="0">
                                    <a:solidFill>
                                      <a:schemeClr val="tx1"/>
                                    </a:solidFill>
                                    <a:latin typeface="Cambria Math" panose="02040503050406030204" pitchFamily="18" charset="0"/>
                                  </a:rPr>
                                  <m:t>𝒚</m:t>
                                </m:r>
                              </m:oMath>
                            </m:oMathPara>
                          </a14:m>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Choice>
        <mc:Fallback xmlns="">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ext uri="{D42A27DB-BD31-4B8C-83A1-F6EECF244321}">
                    <p14:modId xmlns:p14="http://schemas.microsoft.com/office/powerpoint/2010/main" val="3150934557"/>
                  </p:ext>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806" t="-406000" r="-2419" b="-322000"/>
                          </a:stretch>
                        </a:blip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Fallback>
      </mc:AlternateContent>
      <p:sp>
        <p:nvSpPr>
          <p:cNvPr id="2" name="箭头: 下 1">
            <a:extLst>
              <a:ext uri="{FF2B5EF4-FFF2-40B4-BE49-F238E27FC236}">
                <a16:creationId xmlns:a16="http://schemas.microsoft.com/office/drawing/2014/main" id="{B5BF17B9-2B01-4B1F-9951-7C6AEFEA73C4}"/>
              </a:ext>
            </a:extLst>
          </p:cNvPr>
          <p:cNvSpPr/>
          <p:nvPr/>
        </p:nvSpPr>
        <p:spPr>
          <a:xfrm rot="16200000">
            <a:off x="1077783" y="3012881"/>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箭头: 左弧形 3">
            <a:extLst>
              <a:ext uri="{FF2B5EF4-FFF2-40B4-BE49-F238E27FC236}">
                <a16:creationId xmlns:a16="http://schemas.microsoft.com/office/drawing/2014/main" id="{603D94EB-ED7B-4F0E-B11D-7F2F637B1DD2}"/>
              </a:ext>
            </a:extLst>
          </p:cNvPr>
          <p:cNvSpPr/>
          <p:nvPr/>
        </p:nvSpPr>
        <p:spPr>
          <a:xfrm>
            <a:off x="1544465" y="3125329"/>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3" name="表格 42">
            <a:extLst>
              <a:ext uri="{FF2B5EF4-FFF2-40B4-BE49-F238E27FC236}">
                <a16:creationId xmlns:a16="http://schemas.microsoft.com/office/drawing/2014/main" id="{D2720C22-51DA-4E76-B74C-E1BEBB7558C8}"/>
              </a:ext>
            </a:extLst>
          </p:cNvPr>
          <p:cNvGraphicFramePr>
            <a:graphicFrameLocks noGrp="1"/>
          </p:cNvGraphicFramePr>
          <p:nvPr>
            <p:extLst>
              <p:ext uri="{D42A27DB-BD31-4B8C-83A1-F6EECF244321}">
                <p14:modId xmlns:p14="http://schemas.microsoft.com/office/powerpoint/2010/main" val="2528385021"/>
              </p:ext>
            </p:extLst>
          </p:nvPr>
        </p:nvGraphicFramePr>
        <p:xfrm>
          <a:off x="3961534" y="3032465"/>
          <a:ext cx="37822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tblGrid>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mn-ea"/>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44" name="箭头: 下 43">
            <a:extLst>
              <a:ext uri="{FF2B5EF4-FFF2-40B4-BE49-F238E27FC236}">
                <a16:creationId xmlns:a16="http://schemas.microsoft.com/office/drawing/2014/main" id="{A3AF3279-9AD6-4C51-B9A1-4D22932C672E}"/>
              </a:ext>
            </a:extLst>
          </p:cNvPr>
          <p:cNvSpPr/>
          <p:nvPr/>
        </p:nvSpPr>
        <p:spPr>
          <a:xfrm rot="16200000">
            <a:off x="3556926" y="3038544"/>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1A98D99B-BE66-4736-84FD-0E412C6DD175}"/>
              </a:ext>
            </a:extLst>
          </p:cNvPr>
          <p:cNvCxnSpPr>
            <a:cxnSpLocks/>
          </p:cNvCxnSpPr>
          <p:nvPr/>
        </p:nvCxnSpPr>
        <p:spPr>
          <a:xfrm>
            <a:off x="4156364" y="2483428"/>
            <a:ext cx="0" cy="456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表格 45">
            <a:extLst>
              <a:ext uri="{FF2B5EF4-FFF2-40B4-BE49-F238E27FC236}">
                <a16:creationId xmlns:a16="http://schemas.microsoft.com/office/drawing/2014/main" id="{49473DCA-33EB-4971-B8CB-8711B34AD40B}"/>
              </a:ext>
            </a:extLst>
          </p:cNvPr>
          <p:cNvGraphicFramePr>
            <a:graphicFrameLocks noGrp="1"/>
          </p:cNvGraphicFramePr>
          <p:nvPr>
            <p:extLst>
              <p:ext uri="{D42A27DB-BD31-4B8C-83A1-F6EECF244321}">
                <p14:modId xmlns:p14="http://schemas.microsoft.com/office/powerpoint/2010/main" val="2528385021"/>
              </p:ext>
            </p:extLst>
          </p:nvPr>
        </p:nvGraphicFramePr>
        <p:xfrm>
          <a:off x="4338652" y="3032465"/>
          <a:ext cx="37822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tblGrid>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mn-ea"/>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53" name="箭头: 下 52">
            <a:extLst>
              <a:ext uri="{FF2B5EF4-FFF2-40B4-BE49-F238E27FC236}">
                <a16:creationId xmlns:a16="http://schemas.microsoft.com/office/drawing/2014/main" id="{A0BBCB56-1F88-4A78-B873-081B928A7C1C}"/>
              </a:ext>
            </a:extLst>
          </p:cNvPr>
          <p:cNvSpPr/>
          <p:nvPr/>
        </p:nvSpPr>
        <p:spPr>
          <a:xfrm rot="16200000">
            <a:off x="3935146" y="3433541"/>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54" name="直接箭头连接符 53">
            <a:extLst>
              <a:ext uri="{FF2B5EF4-FFF2-40B4-BE49-F238E27FC236}">
                <a16:creationId xmlns:a16="http://schemas.microsoft.com/office/drawing/2014/main" id="{40A15809-016E-4034-AAC6-62C4B20A2F4A}"/>
              </a:ext>
            </a:extLst>
          </p:cNvPr>
          <p:cNvCxnSpPr>
            <a:cxnSpLocks/>
          </p:cNvCxnSpPr>
          <p:nvPr/>
        </p:nvCxnSpPr>
        <p:spPr>
          <a:xfrm>
            <a:off x="4527762" y="2483428"/>
            <a:ext cx="0" cy="456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a:extLst>
              <a:ext uri="{FF2B5EF4-FFF2-40B4-BE49-F238E27FC236}">
                <a16:creationId xmlns:a16="http://schemas.microsoft.com/office/drawing/2014/main" id="{4E09B9A5-FBBE-4A48-A01D-92B3F3C4D70A}"/>
              </a:ext>
            </a:extLst>
          </p:cNvPr>
          <p:cNvGraphicFramePr>
            <a:graphicFrameLocks noGrp="1"/>
          </p:cNvGraphicFramePr>
          <p:nvPr>
            <p:extLst>
              <p:ext uri="{D42A27DB-BD31-4B8C-83A1-F6EECF244321}">
                <p14:modId xmlns:p14="http://schemas.microsoft.com/office/powerpoint/2010/main" val="434695814"/>
              </p:ext>
            </p:extLst>
          </p:nvPr>
        </p:nvGraphicFramePr>
        <p:xfrm>
          <a:off x="4715298" y="3032465"/>
          <a:ext cx="37822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tblGrid>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mn-ea"/>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56" name="箭头: 下 55">
            <a:extLst>
              <a:ext uri="{FF2B5EF4-FFF2-40B4-BE49-F238E27FC236}">
                <a16:creationId xmlns:a16="http://schemas.microsoft.com/office/drawing/2014/main" id="{26BB0D88-8FA2-4908-A7E9-0EBC73B60C1D}"/>
              </a:ext>
            </a:extLst>
          </p:cNvPr>
          <p:cNvSpPr/>
          <p:nvPr/>
        </p:nvSpPr>
        <p:spPr>
          <a:xfrm rot="16200000">
            <a:off x="4319086" y="3854200"/>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20C3A0E5-8C9D-47DE-8380-A53BE2D08C2F}"/>
              </a:ext>
            </a:extLst>
          </p:cNvPr>
          <p:cNvCxnSpPr>
            <a:cxnSpLocks/>
          </p:cNvCxnSpPr>
          <p:nvPr/>
        </p:nvCxnSpPr>
        <p:spPr>
          <a:xfrm>
            <a:off x="4904408" y="2483428"/>
            <a:ext cx="0" cy="456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已录下的声音">
            <a:hlinkClick r:id="" action="ppaction://media"/>
            <a:extLst>
              <a:ext uri="{FF2B5EF4-FFF2-40B4-BE49-F238E27FC236}">
                <a16:creationId xmlns:a16="http://schemas.microsoft.com/office/drawing/2014/main" id="{77891079-ECE8-4C43-A4BA-425BFB8719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23449" y="6161480"/>
            <a:ext cx="420687" cy="420687"/>
          </a:xfrm>
          <a:prstGeom prst="rect">
            <a:avLst/>
          </a:prstGeom>
        </p:spPr>
      </p:pic>
    </p:spTree>
    <p:extLst>
      <p:ext uri="{BB962C8B-B14F-4D97-AF65-F5344CB8AC3E}">
        <p14:creationId xmlns:p14="http://schemas.microsoft.com/office/powerpoint/2010/main" val="275947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747"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10000" accel="50000" decel="50000" fill="hold" grpId="0" nodeType="clickEffect">
                                  <p:stCondLst>
                                    <p:cond delay="0"/>
                                  </p:stCondLst>
                                  <p:childTnLst>
                                    <p:animMotion origin="layout" path="M 4.375E-6 -1.48148E-6 L 4.375E-6 0.30926 " pathEditMode="relative" rAng="0" ptsTypes="AA">
                                      <p:cBhvr>
                                        <p:cTn id="10" dur="2000" fill="hold"/>
                                        <p:tgtEl>
                                          <p:spTgt spid="2"/>
                                        </p:tgtEl>
                                        <p:attrNameLst>
                                          <p:attrName>ppt_x</p:attrName>
                                          <p:attrName>ppt_y</p:attrName>
                                        </p:attrNameLst>
                                      </p:cBhvr>
                                      <p:rCtr x="0" y="15463"/>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58333E-6 -3.7037E-7 L 0.03138 -3.7037E-7 " pathEditMode="relative" rAng="0" ptsTypes="AA">
                                      <p:cBhvr>
                                        <p:cTn id="28" dur="2000" fill="hold"/>
                                        <p:tgtEl>
                                          <p:spTgt spid="43"/>
                                        </p:tgtEl>
                                        <p:attrNameLst>
                                          <p:attrName>ppt_x</p:attrName>
                                          <p:attrName>ppt_y</p:attrName>
                                        </p:attrNameLst>
                                      </p:cBhvr>
                                      <p:rCtr x="1563" y="0"/>
                                    </p:animMotion>
                                  </p:childTnLst>
                                </p:cTn>
                              </p:par>
                              <p:par>
                                <p:cTn id="29" presetID="1" presetClass="exit" presetSubtype="0" fill="hold" grpId="1" nodeType="withEffect">
                                  <p:stCondLst>
                                    <p:cond delay="0"/>
                                  </p:stCondLst>
                                  <p:childTnLst>
                                    <p:set>
                                      <p:cBhvr>
                                        <p:cTn id="30" dur="1" fill="hold">
                                          <p:stCondLst>
                                            <p:cond delay="0"/>
                                          </p:stCondLst>
                                        </p:cTn>
                                        <p:tgtEl>
                                          <p:spTgt spid="4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1000"/>
                                        <p:tgtEl>
                                          <p:spTgt spid="54"/>
                                        </p:tgtEl>
                                      </p:cBhvr>
                                    </p:animEffect>
                                    <p:anim calcmode="lin" valueType="num">
                                      <p:cBhvr>
                                        <p:cTn id="45" dur="1000" fill="hold"/>
                                        <p:tgtEl>
                                          <p:spTgt spid="54"/>
                                        </p:tgtEl>
                                        <p:attrNameLst>
                                          <p:attrName>ppt_x</p:attrName>
                                        </p:attrNameLst>
                                      </p:cBhvr>
                                      <p:tavLst>
                                        <p:tav tm="0">
                                          <p:val>
                                            <p:strVal val="#ppt_x"/>
                                          </p:val>
                                        </p:tav>
                                        <p:tav tm="100000">
                                          <p:val>
                                            <p:strVal val="#ppt_x"/>
                                          </p:val>
                                        </p:tav>
                                      </p:tavLst>
                                    </p:anim>
                                    <p:anim calcmode="lin" valueType="num">
                                      <p:cBhvr>
                                        <p:cTn id="4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4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4.58333E-6 -3.7037E-7 L 0.03138 -3.7037E-7 " pathEditMode="relative" rAng="0" ptsTypes="AA">
                                      <p:cBhvr>
                                        <p:cTn id="56" dur="2000" fill="hold"/>
                                        <p:tgtEl>
                                          <p:spTgt spid="46"/>
                                        </p:tgtEl>
                                        <p:attrNameLst>
                                          <p:attrName>ppt_x</p:attrName>
                                          <p:attrName>ppt_y</p:attrName>
                                        </p:attrNameLst>
                                      </p:cBhvr>
                                      <p:rCtr x="1563" y="0"/>
                                    </p:animMotion>
                                  </p:childTnLst>
                                </p:cTn>
                              </p:par>
                              <p:par>
                                <p:cTn id="57" presetID="1" presetClass="exit" presetSubtype="0" fill="hold" grpId="1" nodeType="withEffect">
                                  <p:stCondLst>
                                    <p:cond delay="0"/>
                                  </p:stCondLst>
                                  <p:childTnLst>
                                    <p:set>
                                      <p:cBhvr>
                                        <p:cTn id="58" dur="1" fill="hold">
                                          <p:stCondLst>
                                            <p:cond delay="0"/>
                                          </p:stCondLst>
                                        </p:cTn>
                                        <p:tgtEl>
                                          <p:spTgt spid="5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1000"/>
                                        <p:tgtEl>
                                          <p:spTgt spid="56"/>
                                        </p:tgtEl>
                                      </p:cBhvr>
                                    </p:animEffect>
                                    <p:anim calcmode="lin" valueType="num">
                                      <p:cBhvr>
                                        <p:cTn id="66" dur="1000" fill="hold"/>
                                        <p:tgtEl>
                                          <p:spTgt spid="56"/>
                                        </p:tgtEl>
                                        <p:attrNameLst>
                                          <p:attrName>ppt_x</p:attrName>
                                        </p:attrNameLst>
                                      </p:cBhvr>
                                      <p:tavLst>
                                        <p:tav tm="0">
                                          <p:val>
                                            <p:strVal val="#ppt_x"/>
                                          </p:val>
                                        </p:tav>
                                        <p:tav tm="100000">
                                          <p:val>
                                            <p:strVal val="#ppt_x"/>
                                          </p:val>
                                        </p:tav>
                                      </p:tavLst>
                                    </p:anim>
                                    <p:anim calcmode="lin" valueType="num">
                                      <p:cBhvr>
                                        <p:cTn id="6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0"/>
                                        <p:tgtEl>
                                          <p:spTgt spid="57"/>
                                        </p:tgtEl>
                                      </p:cBhvr>
                                    </p:animEffect>
                                    <p:anim calcmode="lin" valueType="num">
                                      <p:cBhvr>
                                        <p:cTn id="73" dur="1000" fill="hold"/>
                                        <p:tgtEl>
                                          <p:spTgt spid="57"/>
                                        </p:tgtEl>
                                        <p:attrNameLst>
                                          <p:attrName>ppt_x</p:attrName>
                                        </p:attrNameLst>
                                      </p:cBhvr>
                                      <p:tavLst>
                                        <p:tav tm="0">
                                          <p:val>
                                            <p:strVal val="#ppt_x"/>
                                          </p:val>
                                        </p:tav>
                                        <p:tav tm="100000">
                                          <p:val>
                                            <p:strVal val="#ppt_x"/>
                                          </p:val>
                                        </p:tav>
                                      </p:tavLst>
                                    </p:anim>
                                    <p:anim calcmode="lin" valueType="num">
                                      <p:cBhvr>
                                        <p:cTn id="7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nodeType="clickEffect">
                                  <p:stCondLst>
                                    <p:cond delay="0"/>
                                  </p:stCondLst>
                                  <p:childTnLst>
                                    <p:animMotion origin="layout" path="M -3.54167E-6 -3.7037E-7 L 0.03138 -3.7037E-7 " pathEditMode="relative" rAng="0" ptsTypes="AA">
                                      <p:cBhvr>
                                        <p:cTn id="86" dur="2000" fill="hold"/>
                                        <p:tgtEl>
                                          <p:spTgt spid="55"/>
                                        </p:tgtEl>
                                        <p:attrNameLst>
                                          <p:attrName>ppt_x</p:attrName>
                                          <p:attrName>ppt_y</p:attrName>
                                        </p:attrNameLst>
                                      </p:cBhvr>
                                      <p:rCtr x="1563" y="0"/>
                                    </p:animMotion>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5" fill="hold" display="0">
                  <p:stCondLst>
                    <p:cond delay="indefinite"/>
                  </p:stCondLst>
                  <p:endCondLst>
                    <p:cond evt="onStopAudio" delay="0">
                      <p:tgtEl>
                        <p:sldTgt/>
                      </p:tgtEl>
                    </p:cond>
                  </p:endCondLst>
                </p:cTn>
                <p:tgtEl>
                  <p:spTgt spid="8"/>
                </p:tgtEl>
              </p:cMediaNode>
            </p:audio>
          </p:childTnLst>
        </p:cTn>
      </p:par>
    </p:tnLst>
    <p:bldLst>
      <p:bldP spid="2" grpId="0" animBg="1"/>
      <p:bldP spid="44" grpId="0" animBg="1"/>
      <p:bldP spid="44" grpId="1" animBg="1"/>
      <p:bldP spid="53" grpId="0" animBg="1"/>
      <p:bldP spid="53" grpId="1" animBg="1"/>
      <p:bldP spid="56" grpId="0" animBg="1"/>
      <p:bldP spid="5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8" name="文本框 27">
            <a:extLst>
              <a:ext uri="{FF2B5EF4-FFF2-40B4-BE49-F238E27FC236}">
                <a16:creationId xmlns:a16="http://schemas.microsoft.com/office/drawing/2014/main" id="{7327EE6E-A509-4867-8E99-814CE401931B}"/>
              </a:ext>
            </a:extLst>
          </p:cNvPr>
          <p:cNvSpPr txBox="1"/>
          <p:nvPr/>
        </p:nvSpPr>
        <p:spPr>
          <a:xfrm>
            <a:off x="961566" y="1901848"/>
            <a:ext cx="2467433" cy="461665"/>
          </a:xfrm>
          <a:prstGeom prst="rect">
            <a:avLst/>
          </a:prstGeom>
          <a:noFill/>
        </p:spPr>
        <p:txBody>
          <a:bodyPr wrap="square" rtlCol="0">
            <a:spAutoFit/>
          </a:bodyPr>
          <a:lstStyle/>
          <a:p>
            <a:pPr algn="dist"/>
            <a:r>
              <a:rPr lang="en-US" altLang="zh-CN" sz="2400" dirty="0">
                <a:latin typeface="+mn-lt"/>
              </a:rPr>
              <a:t>Sliding window</a:t>
            </a:r>
            <a:endParaRPr lang="zh-CN" altLang="en-US" sz="2400" dirty="0">
              <a:latin typeface="+mn-lt"/>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3969313" y="2363513"/>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9998985" y="1932625"/>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31" name="立方体 30">
            <a:extLst>
              <a:ext uri="{FF2B5EF4-FFF2-40B4-BE49-F238E27FC236}">
                <a16:creationId xmlns:a16="http://schemas.microsoft.com/office/drawing/2014/main" id="{ABEBDB69-12FF-4B82-8ED2-FD16E05F16A0}"/>
              </a:ext>
            </a:extLst>
          </p:cNvPr>
          <p:cNvSpPr/>
          <p:nvPr/>
        </p:nvSpPr>
        <p:spPr>
          <a:xfrm>
            <a:off x="4036030"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2" name="立方体 31">
            <a:extLst>
              <a:ext uri="{FF2B5EF4-FFF2-40B4-BE49-F238E27FC236}">
                <a16:creationId xmlns:a16="http://schemas.microsoft.com/office/drawing/2014/main" id="{7F038E55-9C92-4B78-9C28-EEA0EC80652C}"/>
              </a:ext>
            </a:extLst>
          </p:cNvPr>
          <p:cNvSpPr/>
          <p:nvPr/>
        </p:nvSpPr>
        <p:spPr>
          <a:xfrm>
            <a:off x="4416976"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4B7AB445-E7D4-48AF-ACAD-43B03DA219F7}"/>
              </a:ext>
            </a:extLst>
          </p:cNvPr>
          <p:cNvSpPr/>
          <p:nvPr/>
        </p:nvSpPr>
        <p:spPr>
          <a:xfrm>
            <a:off x="4797922"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1A04BDDD-B94E-4654-A59D-F4A6233E31E2}"/>
              </a:ext>
            </a:extLst>
          </p:cNvPr>
          <p:cNvSpPr/>
          <p:nvPr/>
        </p:nvSpPr>
        <p:spPr>
          <a:xfrm>
            <a:off x="517886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15295586-AD73-4B69-B524-493C2E116627}"/>
              </a:ext>
            </a:extLst>
          </p:cNvPr>
          <p:cNvSpPr/>
          <p:nvPr/>
        </p:nvSpPr>
        <p:spPr>
          <a:xfrm>
            <a:off x="555981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C3EC9317-A281-4068-87AD-C14F6C7CD026}"/>
              </a:ext>
            </a:extLst>
          </p:cNvPr>
          <p:cNvSpPr/>
          <p:nvPr/>
        </p:nvSpPr>
        <p:spPr>
          <a:xfrm>
            <a:off x="5943046" y="198184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7632CFDD-5A8C-4471-9FFC-ADE7AED6470E}"/>
              </a:ext>
            </a:extLst>
          </p:cNvPr>
          <p:cNvSpPr/>
          <p:nvPr/>
        </p:nvSpPr>
        <p:spPr>
          <a:xfrm>
            <a:off x="632193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78A361A1-CBAF-4555-82BA-6793B2C5B2E5}"/>
              </a:ext>
            </a:extLst>
          </p:cNvPr>
          <p:cNvSpPr/>
          <p:nvPr/>
        </p:nvSpPr>
        <p:spPr>
          <a:xfrm>
            <a:off x="670288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39" name="立方体 38">
            <a:extLst>
              <a:ext uri="{FF2B5EF4-FFF2-40B4-BE49-F238E27FC236}">
                <a16:creationId xmlns:a16="http://schemas.microsoft.com/office/drawing/2014/main" id="{4E6F7952-EEE2-407E-95B7-7E88491CEB77}"/>
              </a:ext>
            </a:extLst>
          </p:cNvPr>
          <p:cNvSpPr/>
          <p:nvPr/>
        </p:nvSpPr>
        <p:spPr>
          <a:xfrm>
            <a:off x="7083830"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40" name="立方体 39">
            <a:extLst>
              <a:ext uri="{FF2B5EF4-FFF2-40B4-BE49-F238E27FC236}">
                <a16:creationId xmlns:a16="http://schemas.microsoft.com/office/drawing/2014/main" id="{4FC03DE5-3341-4177-95B3-2B724222B475}"/>
              </a:ext>
            </a:extLst>
          </p:cNvPr>
          <p:cNvSpPr/>
          <p:nvPr/>
        </p:nvSpPr>
        <p:spPr>
          <a:xfrm>
            <a:off x="746477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1" name="立方体 40">
            <a:extLst>
              <a:ext uri="{FF2B5EF4-FFF2-40B4-BE49-F238E27FC236}">
                <a16:creationId xmlns:a16="http://schemas.microsoft.com/office/drawing/2014/main" id="{79E07D7B-3611-4FE0-B070-4E9DED435D19}"/>
              </a:ext>
            </a:extLst>
          </p:cNvPr>
          <p:cNvSpPr/>
          <p:nvPr/>
        </p:nvSpPr>
        <p:spPr>
          <a:xfrm>
            <a:off x="784572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立方体 47">
            <a:extLst>
              <a:ext uri="{FF2B5EF4-FFF2-40B4-BE49-F238E27FC236}">
                <a16:creationId xmlns:a16="http://schemas.microsoft.com/office/drawing/2014/main" id="{DE0C6369-4049-4EC0-9456-9357593C9279}"/>
              </a:ext>
            </a:extLst>
          </p:cNvPr>
          <p:cNvSpPr/>
          <p:nvPr/>
        </p:nvSpPr>
        <p:spPr>
          <a:xfrm>
            <a:off x="8226668"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立方体 48">
            <a:extLst>
              <a:ext uri="{FF2B5EF4-FFF2-40B4-BE49-F238E27FC236}">
                <a16:creationId xmlns:a16="http://schemas.microsoft.com/office/drawing/2014/main" id="{EC5018AC-D727-4844-B393-5B8108B827AE}"/>
              </a:ext>
            </a:extLst>
          </p:cNvPr>
          <p:cNvSpPr/>
          <p:nvPr/>
        </p:nvSpPr>
        <p:spPr>
          <a:xfrm>
            <a:off x="8605560"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立方体 49">
            <a:extLst>
              <a:ext uri="{FF2B5EF4-FFF2-40B4-BE49-F238E27FC236}">
                <a16:creationId xmlns:a16="http://schemas.microsoft.com/office/drawing/2014/main" id="{17AD3822-209A-4F3E-9285-593A1C97845B}"/>
              </a:ext>
            </a:extLst>
          </p:cNvPr>
          <p:cNvSpPr/>
          <p:nvPr/>
        </p:nvSpPr>
        <p:spPr>
          <a:xfrm>
            <a:off x="898650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立方体 50">
            <a:extLst>
              <a:ext uri="{FF2B5EF4-FFF2-40B4-BE49-F238E27FC236}">
                <a16:creationId xmlns:a16="http://schemas.microsoft.com/office/drawing/2014/main" id="{126EF5F7-8626-4C15-BBD6-3AC7A3218945}"/>
              </a:ext>
            </a:extLst>
          </p:cNvPr>
          <p:cNvSpPr/>
          <p:nvPr/>
        </p:nvSpPr>
        <p:spPr>
          <a:xfrm>
            <a:off x="936745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pPr algn="ctr"/>
                          <a14:m>
                            <m:oMathPara xmlns:m="http://schemas.openxmlformats.org/officeDocument/2006/math">
                              <m:oMathParaPr>
                                <m:jc m:val="centerGroup"/>
                              </m:oMathParaPr>
                              <m:oMath xmlns:m="http://schemas.openxmlformats.org/officeDocument/2006/math">
                                <m:r>
                                  <a:rPr lang="en-US" altLang="zh-MO" sz="1400" b="1" i="1" smtClean="0">
                                    <a:solidFill>
                                      <a:schemeClr val="tx1"/>
                                    </a:solidFill>
                                    <a:latin typeface="Cambria Math" panose="02040503050406030204" pitchFamily="18" charset="0"/>
                                  </a:rPr>
                                  <m:t> </m:t>
                                </m:r>
                                <m:r>
                                  <a:rPr lang="en-US" altLang="zh-MO" sz="1400" b="1" i="1" smtClean="0">
                                    <a:solidFill>
                                      <a:schemeClr val="tx1"/>
                                    </a:solidFill>
                                    <a:latin typeface="Cambria Math" panose="02040503050406030204" pitchFamily="18" charset="0"/>
                                  </a:rPr>
                                  <m:t>𝒚</m:t>
                                </m:r>
                              </m:oMath>
                            </m:oMathPara>
                          </a14:m>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Choice>
        <mc:Fallback xmlns="">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806" t="-406000" r="-2419" b="-322000"/>
                          </a:stretch>
                        </a:blip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Fallback>
      </mc:AlternateContent>
      <p:sp>
        <p:nvSpPr>
          <p:cNvPr id="2" name="箭头: 下 1">
            <a:extLst>
              <a:ext uri="{FF2B5EF4-FFF2-40B4-BE49-F238E27FC236}">
                <a16:creationId xmlns:a16="http://schemas.microsoft.com/office/drawing/2014/main" id="{B5BF17B9-2B01-4B1F-9951-7C6AEFEA73C4}"/>
              </a:ext>
            </a:extLst>
          </p:cNvPr>
          <p:cNvSpPr/>
          <p:nvPr/>
        </p:nvSpPr>
        <p:spPr>
          <a:xfrm rot="16200000">
            <a:off x="1077783" y="3012881"/>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箭头: 左弧形 3">
            <a:extLst>
              <a:ext uri="{FF2B5EF4-FFF2-40B4-BE49-F238E27FC236}">
                <a16:creationId xmlns:a16="http://schemas.microsoft.com/office/drawing/2014/main" id="{603D94EB-ED7B-4F0E-B11D-7F2F637B1DD2}"/>
              </a:ext>
            </a:extLst>
          </p:cNvPr>
          <p:cNvSpPr/>
          <p:nvPr/>
        </p:nvSpPr>
        <p:spPr>
          <a:xfrm>
            <a:off x="1544465" y="3125329"/>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箭头: 左弧形 41">
            <a:extLst>
              <a:ext uri="{FF2B5EF4-FFF2-40B4-BE49-F238E27FC236}">
                <a16:creationId xmlns:a16="http://schemas.microsoft.com/office/drawing/2014/main" id="{045B4387-D7CA-4780-BBAB-0ED04314397C}"/>
              </a:ext>
            </a:extLst>
          </p:cNvPr>
          <p:cNvSpPr/>
          <p:nvPr/>
        </p:nvSpPr>
        <p:spPr>
          <a:xfrm rot="10800000">
            <a:off x="1912145" y="3032996"/>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4172984869"/>
              </p:ext>
            </p:extLst>
          </p:nvPr>
        </p:nvGraphicFramePr>
        <p:xfrm>
          <a:off x="3969313" y="3032465"/>
          <a:ext cx="302576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gridCol w="378220">
                  <a:extLst>
                    <a:ext uri="{9D8B030D-6E8A-4147-A177-3AD203B41FA5}">
                      <a16:colId xmlns:a16="http://schemas.microsoft.com/office/drawing/2014/main" val="3421788519"/>
                    </a:ext>
                  </a:extLst>
                </a:gridCol>
                <a:gridCol w="378220">
                  <a:extLst>
                    <a:ext uri="{9D8B030D-6E8A-4147-A177-3AD203B41FA5}">
                      <a16:colId xmlns:a16="http://schemas.microsoft.com/office/drawing/2014/main" val="2652920242"/>
                    </a:ext>
                  </a:extLst>
                </a:gridCol>
                <a:gridCol w="378220">
                  <a:extLst>
                    <a:ext uri="{9D8B030D-6E8A-4147-A177-3AD203B41FA5}">
                      <a16:colId xmlns:a16="http://schemas.microsoft.com/office/drawing/2014/main" val="26706269"/>
                    </a:ext>
                  </a:extLst>
                </a:gridCol>
                <a:gridCol w="378220">
                  <a:extLst>
                    <a:ext uri="{9D8B030D-6E8A-4147-A177-3AD203B41FA5}">
                      <a16:colId xmlns:a16="http://schemas.microsoft.com/office/drawing/2014/main" val="2984263134"/>
                    </a:ext>
                  </a:extLst>
                </a:gridCol>
                <a:gridCol w="378220">
                  <a:extLst>
                    <a:ext uri="{9D8B030D-6E8A-4147-A177-3AD203B41FA5}">
                      <a16:colId xmlns:a16="http://schemas.microsoft.com/office/drawing/2014/main" val="3467888491"/>
                    </a:ext>
                  </a:extLst>
                </a:gridCol>
                <a:gridCol w="378220">
                  <a:extLst>
                    <a:ext uri="{9D8B030D-6E8A-4147-A177-3AD203B41FA5}">
                      <a16:colId xmlns:a16="http://schemas.microsoft.com/office/drawing/2014/main" val="1942616445"/>
                    </a:ext>
                  </a:extLst>
                </a:gridCol>
                <a:gridCol w="378220">
                  <a:extLst>
                    <a:ext uri="{9D8B030D-6E8A-4147-A177-3AD203B41FA5}">
                      <a16:colId xmlns:a16="http://schemas.microsoft.com/office/drawing/2014/main" val="3139118074"/>
                    </a:ext>
                  </a:extLst>
                </a:gridCol>
              </a:tblGrid>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43" name="矩形: 圆角 42">
            <a:extLst>
              <a:ext uri="{FF2B5EF4-FFF2-40B4-BE49-F238E27FC236}">
                <a16:creationId xmlns:a16="http://schemas.microsoft.com/office/drawing/2014/main" id="{900C57D4-FF2E-426F-B6E5-30CF8354B872}"/>
              </a:ext>
            </a:extLst>
          </p:cNvPr>
          <p:cNvSpPr/>
          <p:nvPr/>
        </p:nvSpPr>
        <p:spPr>
          <a:xfrm>
            <a:off x="5029829" y="2903723"/>
            <a:ext cx="515946" cy="27032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31C82430-9ABD-47FB-A342-69E3FDE6C2C7}"/>
              </a:ext>
            </a:extLst>
          </p:cNvPr>
          <p:cNvSpPr txBox="1"/>
          <p:nvPr/>
        </p:nvSpPr>
        <p:spPr>
          <a:xfrm>
            <a:off x="4551976" y="5653959"/>
            <a:ext cx="1616693" cy="584775"/>
          </a:xfrm>
          <a:prstGeom prst="rect">
            <a:avLst/>
          </a:prstGeom>
          <a:noFill/>
        </p:spPr>
        <p:txBody>
          <a:bodyPr wrap="square" rtlCol="0">
            <a:spAutoFit/>
          </a:bodyPr>
          <a:lstStyle/>
          <a:p>
            <a:r>
              <a:rPr lang="en-US" altLang="zh-CN" sz="1600" dirty="0">
                <a:solidFill>
                  <a:srgbClr val="FF0000"/>
                </a:solidFill>
                <a:latin typeface="+mn-lt"/>
              </a:rPr>
              <a:t>One historical version</a:t>
            </a:r>
            <a:endParaRPr lang="zh-CN" altLang="en-US" sz="1600" dirty="0">
              <a:solidFill>
                <a:srgbClr val="FF0000"/>
              </a:solidFill>
              <a:latin typeface="+mn-lt"/>
            </a:endParaRPr>
          </a:p>
        </p:txBody>
      </p:sp>
      <p:sp>
        <p:nvSpPr>
          <p:cNvPr id="45" name="矩形: 圆角 44">
            <a:extLst>
              <a:ext uri="{FF2B5EF4-FFF2-40B4-BE49-F238E27FC236}">
                <a16:creationId xmlns:a16="http://schemas.microsoft.com/office/drawing/2014/main" id="{36B90FB5-2F90-4E15-B52F-438F58BEF342}"/>
              </a:ext>
            </a:extLst>
          </p:cNvPr>
          <p:cNvSpPr/>
          <p:nvPr/>
        </p:nvSpPr>
        <p:spPr>
          <a:xfrm>
            <a:off x="6538625" y="2903723"/>
            <a:ext cx="515946" cy="27032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F330D20-9EB1-49F4-9EAF-5D8311DB33D5}"/>
              </a:ext>
            </a:extLst>
          </p:cNvPr>
          <p:cNvSpPr txBox="1"/>
          <p:nvPr/>
        </p:nvSpPr>
        <p:spPr>
          <a:xfrm>
            <a:off x="6321938" y="5653958"/>
            <a:ext cx="1616693" cy="584775"/>
          </a:xfrm>
          <a:prstGeom prst="rect">
            <a:avLst/>
          </a:prstGeom>
          <a:noFill/>
        </p:spPr>
        <p:txBody>
          <a:bodyPr wrap="square" rtlCol="0">
            <a:spAutoFit/>
          </a:bodyPr>
          <a:lstStyle/>
          <a:p>
            <a:r>
              <a:rPr lang="en-US" altLang="zh-CN" sz="1600" dirty="0">
                <a:solidFill>
                  <a:srgbClr val="FF0000"/>
                </a:solidFill>
                <a:latin typeface="+mn-lt"/>
              </a:rPr>
              <a:t>The current version</a:t>
            </a:r>
            <a:endParaRPr lang="zh-CN" altLang="en-US" sz="1600" dirty="0">
              <a:solidFill>
                <a:srgbClr val="FF0000"/>
              </a:solidFill>
              <a:latin typeface="+mn-lt"/>
            </a:endParaRPr>
          </a:p>
        </p:txBody>
      </p:sp>
      <p:pic>
        <p:nvPicPr>
          <p:cNvPr id="8" name="已录下的声音">
            <a:hlinkClick r:id="" action="ppaction://media"/>
            <a:extLst>
              <a:ext uri="{FF2B5EF4-FFF2-40B4-BE49-F238E27FC236}">
                <a16:creationId xmlns:a16="http://schemas.microsoft.com/office/drawing/2014/main" id="{1B15FC6B-4776-46BC-82D1-089343B067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98398" y="6235601"/>
            <a:ext cx="420687" cy="420687"/>
          </a:xfrm>
          <a:prstGeom prst="rect">
            <a:avLst/>
          </a:prstGeom>
        </p:spPr>
      </p:pic>
    </p:spTree>
    <p:extLst>
      <p:ext uri="{BB962C8B-B14F-4D97-AF65-F5344CB8AC3E}">
        <p14:creationId xmlns:p14="http://schemas.microsoft.com/office/powerpoint/2010/main" val="206359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756" fill="hold"/>
                                        <p:tgtEl>
                                          <p:spTgt spid="8"/>
                                        </p:tgtEl>
                                      </p:cBhvr>
                                    </p:cmd>
                                  </p:childTnLst>
                                </p:cTn>
                              </p:par>
                              <p:par>
                                <p:cTn id="7" presetID="2" presetClass="entr" presetSubtype="2"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anim calcmode="lin" valueType="num">
                                      <p:cBhvr additive="base">
                                        <p:cTn id="9" dur="500" fill="hold"/>
                                        <p:tgtEl>
                                          <p:spTgt spid="43"/>
                                        </p:tgtEl>
                                        <p:attrNameLst>
                                          <p:attrName>ppt_x</p:attrName>
                                        </p:attrNameLst>
                                      </p:cBhvr>
                                      <p:tavLst>
                                        <p:tav tm="0">
                                          <p:val>
                                            <p:strVal val="1+#ppt_w/2"/>
                                          </p:val>
                                        </p:tav>
                                        <p:tav tm="100000">
                                          <p:val>
                                            <p:strVal val="#ppt_x"/>
                                          </p:val>
                                        </p:tav>
                                      </p:tavLst>
                                    </p:anim>
                                    <p:anim calcmode="lin" valueType="num">
                                      <p:cBhvr additive="base">
                                        <p:cTn id="10" dur="500" fill="hold"/>
                                        <p:tgtEl>
                                          <p:spTgt spid="4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1+#ppt_w/2"/>
                                          </p:val>
                                        </p:tav>
                                        <p:tav tm="100000">
                                          <p:val>
                                            <p:strVal val="#ppt_x"/>
                                          </p:val>
                                        </p:tav>
                                      </p:tavLst>
                                    </p:anim>
                                    <p:anim calcmode="lin" valueType="num">
                                      <p:cBhvr additive="base">
                                        <p:cTn id="14" dur="500" fill="hold"/>
                                        <p:tgtEl>
                                          <p:spTgt spid="44"/>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1+#ppt_w/2"/>
                                          </p:val>
                                        </p:tav>
                                        <p:tav tm="100000">
                                          <p:val>
                                            <p:strVal val="#ppt_x"/>
                                          </p:val>
                                        </p:tav>
                                      </p:tavLst>
                                    </p:anim>
                                    <p:anim calcmode="lin" valueType="num">
                                      <p:cBhvr additive="base">
                                        <p:cTn id="18" dur="500" fill="hold"/>
                                        <p:tgtEl>
                                          <p:spTgt spid="45"/>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1+#ppt_w/2"/>
                                          </p:val>
                                        </p:tav>
                                        <p:tav tm="100000">
                                          <p:val>
                                            <p:strVal val="#ppt_x"/>
                                          </p:val>
                                        </p:tav>
                                      </p:tavLst>
                                    </p:anim>
                                    <p:anim calcmode="lin" valueType="num">
                                      <p:cBhvr additive="base">
                                        <p:cTn id="22"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8"/>
                </p:tgtEl>
              </p:cMediaNode>
            </p:audio>
          </p:childTnLst>
        </p:cTn>
      </p:par>
    </p:tnLst>
    <p:bldLst>
      <p:bldP spid="43" grpId="0" animBg="1"/>
      <p:bldP spid="44" grpId="0"/>
      <p:bldP spid="45" grpId="0" animBg="1"/>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8" name="文本框 27">
            <a:extLst>
              <a:ext uri="{FF2B5EF4-FFF2-40B4-BE49-F238E27FC236}">
                <a16:creationId xmlns:a16="http://schemas.microsoft.com/office/drawing/2014/main" id="{7327EE6E-A509-4867-8E99-814CE401931B}"/>
              </a:ext>
            </a:extLst>
          </p:cNvPr>
          <p:cNvSpPr txBox="1"/>
          <p:nvPr/>
        </p:nvSpPr>
        <p:spPr>
          <a:xfrm>
            <a:off x="961566" y="1901848"/>
            <a:ext cx="2467433" cy="461665"/>
          </a:xfrm>
          <a:prstGeom prst="rect">
            <a:avLst/>
          </a:prstGeom>
          <a:noFill/>
        </p:spPr>
        <p:txBody>
          <a:bodyPr wrap="square" rtlCol="0">
            <a:spAutoFit/>
          </a:bodyPr>
          <a:lstStyle/>
          <a:p>
            <a:pPr algn="dist"/>
            <a:r>
              <a:rPr lang="en-US" altLang="zh-CN" sz="2400" dirty="0">
                <a:latin typeface="+mn-lt"/>
              </a:rPr>
              <a:t>Sliding window</a:t>
            </a:r>
            <a:endParaRPr lang="zh-CN" altLang="en-US" sz="2400" dirty="0">
              <a:latin typeface="+mn-lt"/>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3969313" y="2363513"/>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9998985" y="1932625"/>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31" name="立方体 30">
            <a:extLst>
              <a:ext uri="{FF2B5EF4-FFF2-40B4-BE49-F238E27FC236}">
                <a16:creationId xmlns:a16="http://schemas.microsoft.com/office/drawing/2014/main" id="{ABEBDB69-12FF-4B82-8ED2-FD16E05F16A0}"/>
              </a:ext>
            </a:extLst>
          </p:cNvPr>
          <p:cNvSpPr/>
          <p:nvPr/>
        </p:nvSpPr>
        <p:spPr>
          <a:xfrm>
            <a:off x="4036030"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2" name="立方体 31">
            <a:extLst>
              <a:ext uri="{FF2B5EF4-FFF2-40B4-BE49-F238E27FC236}">
                <a16:creationId xmlns:a16="http://schemas.microsoft.com/office/drawing/2014/main" id="{7F038E55-9C92-4B78-9C28-EEA0EC80652C}"/>
              </a:ext>
            </a:extLst>
          </p:cNvPr>
          <p:cNvSpPr/>
          <p:nvPr/>
        </p:nvSpPr>
        <p:spPr>
          <a:xfrm>
            <a:off x="4416976"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4B7AB445-E7D4-48AF-ACAD-43B03DA219F7}"/>
              </a:ext>
            </a:extLst>
          </p:cNvPr>
          <p:cNvSpPr/>
          <p:nvPr/>
        </p:nvSpPr>
        <p:spPr>
          <a:xfrm>
            <a:off x="4797922"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1A04BDDD-B94E-4654-A59D-F4A6233E31E2}"/>
              </a:ext>
            </a:extLst>
          </p:cNvPr>
          <p:cNvSpPr/>
          <p:nvPr/>
        </p:nvSpPr>
        <p:spPr>
          <a:xfrm>
            <a:off x="517886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15295586-AD73-4B69-B524-493C2E116627}"/>
              </a:ext>
            </a:extLst>
          </p:cNvPr>
          <p:cNvSpPr/>
          <p:nvPr/>
        </p:nvSpPr>
        <p:spPr>
          <a:xfrm>
            <a:off x="555981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C3EC9317-A281-4068-87AD-C14F6C7CD026}"/>
              </a:ext>
            </a:extLst>
          </p:cNvPr>
          <p:cNvSpPr/>
          <p:nvPr/>
        </p:nvSpPr>
        <p:spPr>
          <a:xfrm>
            <a:off x="5943046" y="198184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7632CFDD-5A8C-4471-9FFC-ADE7AED6470E}"/>
              </a:ext>
            </a:extLst>
          </p:cNvPr>
          <p:cNvSpPr/>
          <p:nvPr/>
        </p:nvSpPr>
        <p:spPr>
          <a:xfrm>
            <a:off x="632193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78A361A1-CBAF-4555-82BA-6793B2C5B2E5}"/>
              </a:ext>
            </a:extLst>
          </p:cNvPr>
          <p:cNvSpPr/>
          <p:nvPr/>
        </p:nvSpPr>
        <p:spPr>
          <a:xfrm>
            <a:off x="670288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39" name="立方体 38">
            <a:extLst>
              <a:ext uri="{FF2B5EF4-FFF2-40B4-BE49-F238E27FC236}">
                <a16:creationId xmlns:a16="http://schemas.microsoft.com/office/drawing/2014/main" id="{4E6F7952-EEE2-407E-95B7-7E88491CEB77}"/>
              </a:ext>
            </a:extLst>
          </p:cNvPr>
          <p:cNvSpPr/>
          <p:nvPr/>
        </p:nvSpPr>
        <p:spPr>
          <a:xfrm>
            <a:off x="7083830"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40" name="立方体 39">
            <a:extLst>
              <a:ext uri="{FF2B5EF4-FFF2-40B4-BE49-F238E27FC236}">
                <a16:creationId xmlns:a16="http://schemas.microsoft.com/office/drawing/2014/main" id="{4FC03DE5-3341-4177-95B3-2B724222B475}"/>
              </a:ext>
            </a:extLst>
          </p:cNvPr>
          <p:cNvSpPr/>
          <p:nvPr/>
        </p:nvSpPr>
        <p:spPr>
          <a:xfrm>
            <a:off x="746477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1" name="立方体 40">
            <a:extLst>
              <a:ext uri="{FF2B5EF4-FFF2-40B4-BE49-F238E27FC236}">
                <a16:creationId xmlns:a16="http://schemas.microsoft.com/office/drawing/2014/main" id="{79E07D7B-3611-4FE0-B070-4E9DED435D19}"/>
              </a:ext>
            </a:extLst>
          </p:cNvPr>
          <p:cNvSpPr/>
          <p:nvPr/>
        </p:nvSpPr>
        <p:spPr>
          <a:xfrm>
            <a:off x="784572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立方体 47">
            <a:extLst>
              <a:ext uri="{FF2B5EF4-FFF2-40B4-BE49-F238E27FC236}">
                <a16:creationId xmlns:a16="http://schemas.microsoft.com/office/drawing/2014/main" id="{DE0C6369-4049-4EC0-9456-9357593C9279}"/>
              </a:ext>
            </a:extLst>
          </p:cNvPr>
          <p:cNvSpPr/>
          <p:nvPr/>
        </p:nvSpPr>
        <p:spPr>
          <a:xfrm>
            <a:off x="8226668"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立方体 48">
            <a:extLst>
              <a:ext uri="{FF2B5EF4-FFF2-40B4-BE49-F238E27FC236}">
                <a16:creationId xmlns:a16="http://schemas.microsoft.com/office/drawing/2014/main" id="{EC5018AC-D727-4844-B393-5B8108B827AE}"/>
              </a:ext>
            </a:extLst>
          </p:cNvPr>
          <p:cNvSpPr/>
          <p:nvPr/>
        </p:nvSpPr>
        <p:spPr>
          <a:xfrm>
            <a:off x="8605560"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立方体 49">
            <a:extLst>
              <a:ext uri="{FF2B5EF4-FFF2-40B4-BE49-F238E27FC236}">
                <a16:creationId xmlns:a16="http://schemas.microsoft.com/office/drawing/2014/main" id="{17AD3822-209A-4F3E-9285-593A1C97845B}"/>
              </a:ext>
            </a:extLst>
          </p:cNvPr>
          <p:cNvSpPr/>
          <p:nvPr/>
        </p:nvSpPr>
        <p:spPr>
          <a:xfrm>
            <a:off x="898650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立方体 50">
            <a:extLst>
              <a:ext uri="{FF2B5EF4-FFF2-40B4-BE49-F238E27FC236}">
                <a16:creationId xmlns:a16="http://schemas.microsoft.com/office/drawing/2014/main" id="{126EF5F7-8626-4C15-BBD6-3AC7A3218945}"/>
              </a:ext>
            </a:extLst>
          </p:cNvPr>
          <p:cNvSpPr/>
          <p:nvPr/>
        </p:nvSpPr>
        <p:spPr>
          <a:xfrm>
            <a:off x="936745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pPr algn="ctr"/>
                          <a14:m>
                            <m:oMathPara xmlns:m="http://schemas.openxmlformats.org/officeDocument/2006/math">
                              <m:oMathParaPr>
                                <m:jc m:val="centerGroup"/>
                              </m:oMathParaPr>
                              <m:oMath xmlns:m="http://schemas.openxmlformats.org/officeDocument/2006/math">
                                <m:r>
                                  <a:rPr lang="en-US" altLang="zh-MO" sz="1400" b="1" i="1" smtClean="0">
                                    <a:solidFill>
                                      <a:schemeClr val="tx1"/>
                                    </a:solidFill>
                                    <a:latin typeface="Cambria Math" panose="02040503050406030204" pitchFamily="18" charset="0"/>
                                  </a:rPr>
                                  <m:t> </m:t>
                                </m:r>
                                <m:r>
                                  <a:rPr lang="en-US" altLang="zh-MO" sz="1400" b="1" i="1" smtClean="0">
                                    <a:solidFill>
                                      <a:schemeClr val="tx1"/>
                                    </a:solidFill>
                                    <a:latin typeface="Cambria Math" panose="02040503050406030204" pitchFamily="18" charset="0"/>
                                  </a:rPr>
                                  <m:t>𝒚</m:t>
                                </m:r>
                              </m:oMath>
                            </m:oMathPara>
                          </a14:m>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Choice>
        <mc:Fallback xmlns="">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7"/>
                          <a:stretch>
                            <a:fillRect l="-806" t="-406000" r="-2419" b="-322000"/>
                          </a:stretch>
                        </a:blip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Fallback>
      </mc:AlternateContent>
      <p:sp>
        <p:nvSpPr>
          <p:cNvPr id="2" name="箭头: 下 1">
            <a:extLst>
              <a:ext uri="{FF2B5EF4-FFF2-40B4-BE49-F238E27FC236}">
                <a16:creationId xmlns:a16="http://schemas.microsoft.com/office/drawing/2014/main" id="{B5BF17B9-2B01-4B1F-9951-7C6AEFEA73C4}"/>
              </a:ext>
            </a:extLst>
          </p:cNvPr>
          <p:cNvSpPr/>
          <p:nvPr/>
        </p:nvSpPr>
        <p:spPr>
          <a:xfrm rot="16200000">
            <a:off x="1077783" y="3012881"/>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箭头: 左弧形 3">
            <a:extLst>
              <a:ext uri="{FF2B5EF4-FFF2-40B4-BE49-F238E27FC236}">
                <a16:creationId xmlns:a16="http://schemas.microsoft.com/office/drawing/2014/main" id="{603D94EB-ED7B-4F0E-B11D-7F2F637B1DD2}"/>
              </a:ext>
            </a:extLst>
          </p:cNvPr>
          <p:cNvSpPr/>
          <p:nvPr/>
        </p:nvSpPr>
        <p:spPr>
          <a:xfrm>
            <a:off x="1544465" y="3125329"/>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箭头: 左弧形 41">
            <a:extLst>
              <a:ext uri="{FF2B5EF4-FFF2-40B4-BE49-F238E27FC236}">
                <a16:creationId xmlns:a16="http://schemas.microsoft.com/office/drawing/2014/main" id="{045B4387-D7CA-4780-BBAB-0ED04314397C}"/>
              </a:ext>
            </a:extLst>
          </p:cNvPr>
          <p:cNvSpPr/>
          <p:nvPr/>
        </p:nvSpPr>
        <p:spPr>
          <a:xfrm rot="10800000">
            <a:off x="1912145" y="3032996"/>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1206114676"/>
              </p:ext>
            </p:extLst>
          </p:nvPr>
        </p:nvGraphicFramePr>
        <p:xfrm>
          <a:off x="3969313" y="3032465"/>
          <a:ext cx="302576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gridCol w="378220">
                  <a:extLst>
                    <a:ext uri="{9D8B030D-6E8A-4147-A177-3AD203B41FA5}">
                      <a16:colId xmlns:a16="http://schemas.microsoft.com/office/drawing/2014/main" val="3421788519"/>
                    </a:ext>
                  </a:extLst>
                </a:gridCol>
                <a:gridCol w="378220">
                  <a:extLst>
                    <a:ext uri="{9D8B030D-6E8A-4147-A177-3AD203B41FA5}">
                      <a16:colId xmlns:a16="http://schemas.microsoft.com/office/drawing/2014/main" val="2652920242"/>
                    </a:ext>
                  </a:extLst>
                </a:gridCol>
                <a:gridCol w="378220">
                  <a:extLst>
                    <a:ext uri="{9D8B030D-6E8A-4147-A177-3AD203B41FA5}">
                      <a16:colId xmlns:a16="http://schemas.microsoft.com/office/drawing/2014/main" val="26706269"/>
                    </a:ext>
                  </a:extLst>
                </a:gridCol>
                <a:gridCol w="378220">
                  <a:extLst>
                    <a:ext uri="{9D8B030D-6E8A-4147-A177-3AD203B41FA5}">
                      <a16:colId xmlns:a16="http://schemas.microsoft.com/office/drawing/2014/main" val="2984263134"/>
                    </a:ext>
                  </a:extLst>
                </a:gridCol>
                <a:gridCol w="378220">
                  <a:extLst>
                    <a:ext uri="{9D8B030D-6E8A-4147-A177-3AD203B41FA5}">
                      <a16:colId xmlns:a16="http://schemas.microsoft.com/office/drawing/2014/main" val="3467888491"/>
                    </a:ext>
                  </a:extLst>
                </a:gridCol>
                <a:gridCol w="378220">
                  <a:extLst>
                    <a:ext uri="{9D8B030D-6E8A-4147-A177-3AD203B41FA5}">
                      <a16:colId xmlns:a16="http://schemas.microsoft.com/office/drawing/2014/main" val="1942616445"/>
                    </a:ext>
                  </a:extLst>
                </a:gridCol>
                <a:gridCol w="378220">
                  <a:extLst>
                    <a:ext uri="{9D8B030D-6E8A-4147-A177-3AD203B41FA5}">
                      <a16:colId xmlns:a16="http://schemas.microsoft.com/office/drawing/2014/main" val="3139118074"/>
                    </a:ext>
                  </a:extLst>
                </a:gridCol>
              </a:tblGrid>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47" name="矩形: 圆角 46">
            <a:extLst>
              <a:ext uri="{FF2B5EF4-FFF2-40B4-BE49-F238E27FC236}">
                <a16:creationId xmlns:a16="http://schemas.microsoft.com/office/drawing/2014/main" id="{9C2BEF40-78A1-46C0-BFA9-EE1F700EB682}"/>
              </a:ext>
            </a:extLst>
          </p:cNvPr>
          <p:cNvSpPr/>
          <p:nvPr/>
        </p:nvSpPr>
        <p:spPr>
          <a:xfrm>
            <a:off x="6116732" y="2920798"/>
            <a:ext cx="96709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08C50CA9-D78D-4C53-8DD6-6D9C9666B319}"/>
              </a:ext>
            </a:extLst>
          </p:cNvPr>
          <p:cNvSpPr/>
          <p:nvPr/>
        </p:nvSpPr>
        <p:spPr>
          <a:xfrm>
            <a:off x="4615962" y="3752091"/>
            <a:ext cx="246786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E5466DFA-A790-4061-87E9-6D17E4F88194}"/>
              </a:ext>
            </a:extLst>
          </p:cNvPr>
          <p:cNvSpPr txBox="1"/>
          <p:nvPr/>
        </p:nvSpPr>
        <p:spPr>
          <a:xfrm>
            <a:off x="7083830" y="3047855"/>
            <a:ext cx="5102934" cy="338554"/>
          </a:xfrm>
          <a:prstGeom prst="rect">
            <a:avLst/>
          </a:prstGeom>
          <a:noFill/>
        </p:spPr>
        <p:txBody>
          <a:bodyPr wrap="square" rtlCol="0">
            <a:spAutoFit/>
          </a:bodyPr>
          <a:lstStyle/>
          <a:p>
            <a:r>
              <a:rPr lang="en-US" altLang="zh-CN" sz="1600" dirty="0">
                <a:latin typeface="+mn-lt"/>
              </a:rPr>
              <a:t>Item 7, 8 have never selected/inserted here </a:t>
            </a:r>
            <a:endParaRPr lang="zh-CN" altLang="en-US" sz="1600" dirty="0">
              <a:latin typeface="+mn-lt"/>
            </a:endParaRPr>
          </a:p>
        </p:txBody>
      </p:sp>
      <p:sp>
        <p:nvSpPr>
          <p:cNvPr id="59" name="文本框 58">
            <a:extLst>
              <a:ext uri="{FF2B5EF4-FFF2-40B4-BE49-F238E27FC236}">
                <a16:creationId xmlns:a16="http://schemas.microsoft.com/office/drawing/2014/main" id="{57E8480E-DF8D-4A5E-90BE-5EA17C45DC6C}"/>
              </a:ext>
            </a:extLst>
          </p:cNvPr>
          <p:cNvSpPr txBox="1"/>
          <p:nvPr/>
        </p:nvSpPr>
        <p:spPr>
          <a:xfrm>
            <a:off x="4370451" y="5750855"/>
            <a:ext cx="2467433" cy="584775"/>
          </a:xfrm>
          <a:prstGeom prst="rect">
            <a:avLst/>
          </a:prstGeom>
          <a:noFill/>
        </p:spPr>
        <p:txBody>
          <a:bodyPr wrap="square" rtlCol="0">
            <a:spAutoFit/>
          </a:bodyPr>
          <a:lstStyle/>
          <a:p>
            <a:r>
              <a:rPr lang="en-US" altLang="zh-CN" sz="1600" dirty="0">
                <a:latin typeface="+mn-lt"/>
              </a:rPr>
              <a:t>Bloom filter with 6 cells</a:t>
            </a:r>
          </a:p>
          <a:p>
            <a:r>
              <a:rPr lang="en-US" altLang="zh-CN" sz="1600" dirty="0">
                <a:latin typeface="+mn-lt"/>
              </a:rPr>
              <a:t>Window size = 3 items</a:t>
            </a:r>
            <a:endParaRPr lang="zh-CN" altLang="en-US" sz="1600" dirty="0">
              <a:latin typeface="+mn-lt"/>
            </a:endParaRPr>
          </a:p>
        </p:txBody>
      </p:sp>
      <p:sp>
        <p:nvSpPr>
          <p:cNvPr id="60" name="文本框 59">
            <a:extLst>
              <a:ext uri="{FF2B5EF4-FFF2-40B4-BE49-F238E27FC236}">
                <a16:creationId xmlns:a16="http://schemas.microsoft.com/office/drawing/2014/main" id="{838A3E9E-D780-472F-8EC4-B9E6CBAA6FDD}"/>
              </a:ext>
            </a:extLst>
          </p:cNvPr>
          <p:cNvSpPr txBox="1"/>
          <p:nvPr/>
        </p:nvSpPr>
        <p:spPr>
          <a:xfrm>
            <a:off x="7083829" y="3893486"/>
            <a:ext cx="3650409" cy="338554"/>
          </a:xfrm>
          <a:prstGeom prst="rect">
            <a:avLst/>
          </a:prstGeom>
          <a:noFill/>
        </p:spPr>
        <p:txBody>
          <a:bodyPr wrap="square" rtlCol="0">
            <a:spAutoFit/>
          </a:bodyPr>
          <a:lstStyle/>
          <a:p>
            <a:r>
              <a:rPr lang="en-US" altLang="zh-CN" sz="1600" dirty="0">
                <a:latin typeface="+mn-lt"/>
              </a:rPr>
              <a:t>Item 3~8 have never inserted here </a:t>
            </a:r>
            <a:endParaRPr lang="zh-CN" altLang="en-US" sz="1600" dirty="0">
              <a:latin typeface="+mn-lt"/>
            </a:endParaRPr>
          </a:p>
        </p:txBody>
      </p:sp>
      <p:sp>
        <p:nvSpPr>
          <p:cNvPr id="61" name="矩形: 圆角 60">
            <a:extLst>
              <a:ext uri="{FF2B5EF4-FFF2-40B4-BE49-F238E27FC236}">
                <a16:creationId xmlns:a16="http://schemas.microsoft.com/office/drawing/2014/main" id="{0B7EA4B6-D13B-45C1-8C2A-A5D16315D30B}"/>
              </a:ext>
            </a:extLst>
          </p:cNvPr>
          <p:cNvSpPr/>
          <p:nvPr/>
        </p:nvSpPr>
        <p:spPr>
          <a:xfrm>
            <a:off x="5377854" y="4583384"/>
            <a:ext cx="1705975"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3CF34AA-C3F5-4C15-8A5F-5EDE26C8C2D7}"/>
              </a:ext>
            </a:extLst>
          </p:cNvPr>
          <p:cNvSpPr txBox="1"/>
          <p:nvPr/>
        </p:nvSpPr>
        <p:spPr>
          <a:xfrm>
            <a:off x="7083829" y="4720704"/>
            <a:ext cx="4170325" cy="338554"/>
          </a:xfrm>
          <a:prstGeom prst="rect">
            <a:avLst/>
          </a:prstGeom>
          <a:noFill/>
        </p:spPr>
        <p:txBody>
          <a:bodyPr wrap="square" rtlCol="0">
            <a:spAutoFit/>
          </a:bodyPr>
          <a:lstStyle/>
          <a:p>
            <a:r>
              <a:rPr lang="en-US" altLang="zh-CN" sz="1600" dirty="0">
                <a:latin typeface="+mn-lt"/>
              </a:rPr>
              <a:t>Some items in 5~8 are inserted here</a:t>
            </a:r>
            <a:endParaRPr lang="zh-CN" altLang="en-US" sz="1600" dirty="0">
              <a:latin typeface="+mn-lt"/>
            </a:endParaRPr>
          </a:p>
        </p:txBody>
      </p:sp>
      <p:cxnSp>
        <p:nvCxnSpPr>
          <p:cNvPr id="63" name="直接箭头连接符 62">
            <a:extLst>
              <a:ext uri="{FF2B5EF4-FFF2-40B4-BE49-F238E27FC236}">
                <a16:creationId xmlns:a16="http://schemas.microsoft.com/office/drawing/2014/main" id="{4B3052B5-F52C-4E6D-8AB9-6F09A4237B30}"/>
              </a:ext>
            </a:extLst>
          </p:cNvPr>
          <p:cNvCxnSpPr>
            <a:cxnSpLocks/>
            <a:stCxn id="66" idx="1"/>
            <a:endCxn id="60" idx="1"/>
          </p:cNvCxnSpPr>
          <p:nvPr/>
        </p:nvCxnSpPr>
        <p:spPr>
          <a:xfrm flipH="1" flipV="1">
            <a:off x="7083829" y="4062763"/>
            <a:ext cx="646650" cy="16770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94E18946-A720-4DF5-BFD8-48A31D62905D}"/>
              </a:ext>
            </a:extLst>
          </p:cNvPr>
          <p:cNvCxnSpPr>
            <a:cxnSpLocks/>
            <a:stCxn id="66" idx="1"/>
            <a:endCxn id="61" idx="3"/>
          </p:cNvCxnSpPr>
          <p:nvPr/>
        </p:nvCxnSpPr>
        <p:spPr>
          <a:xfrm flipH="1" flipV="1">
            <a:off x="7083829" y="4881445"/>
            <a:ext cx="646650" cy="8583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C448F50-7069-4C4A-8A89-6F5FA194EAC3}"/>
              </a:ext>
            </a:extLst>
          </p:cNvPr>
          <p:cNvCxnSpPr>
            <a:cxnSpLocks/>
            <a:stCxn id="66" idx="1"/>
            <a:endCxn id="58" idx="1"/>
          </p:cNvCxnSpPr>
          <p:nvPr/>
        </p:nvCxnSpPr>
        <p:spPr>
          <a:xfrm flipH="1" flipV="1">
            <a:off x="7083830" y="3217132"/>
            <a:ext cx="646649" cy="25226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AE8F723-2F97-4829-B6A9-81090402E514}"/>
                  </a:ext>
                </a:extLst>
              </p:cNvPr>
              <p:cNvSpPr txBox="1"/>
              <p:nvPr/>
            </p:nvSpPr>
            <p:spPr>
              <a:xfrm>
                <a:off x="7730479" y="5278119"/>
                <a:ext cx="4456285" cy="923330"/>
              </a:xfrm>
              <a:prstGeom prst="rect">
                <a:avLst/>
              </a:prstGeom>
              <a:noFill/>
            </p:spPr>
            <p:txBody>
              <a:bodyPr wrap="none" rtlCol="0">
                <a:spAutoFit/>
              </a:bodyPr>
              <a:lstStyle/>
              <a:p>
                <a:r>
                  <a:rPr lang="en-US" altLang="zh-CN" b="1" dirty="0">
                    <a:latin typeface="+mn-lt"/>
                  </a:rPr>
                  <a:t>Query </a:t>
                </a:r>
                <a14:m>
                  <m:oMath xmlns:m="http://schemas.openxmlformats.org/officeDocument/2006/math">
                    <m:r>
                      <a:rPr lang="en-US" altLang="zh-CN" b="1" i="1" smtClean="0">
                        <a:latin typeface="Cambria Math" panose="02040503050406030204" pitchFamily="18" charset="0"/>
                      </a:rPr>
                      <m:t>𝒙</m:t>
                    </m:r>
                  </m:oMath>
                </a14:m>
                <a:r>
                  <a:rPr lang="en-US" altLang="zh-CN" b="1" dirty="0">
                    <a:latin typeface="+mn-lt"/>
                  </a:rPr>
                  <a:t>: </a:t>
                </a:r>
              </a:p>
              <a:p>
                <a:r>
                  <a:rPr lang="en-US" altLang="zh-CN" dirty="0">
                    <a:latin typeface="+mn-lt"/>
                  </a:rPr>
                  <a:t>Does x appear in recent 3 items (6~8)?</a:t>
                </a:r>
              </a:p>
              <a:p>
                <a:r>
                  <a:rPr lang="en-US" altLang="zh-CN" dirty="0">
                    <a:latin typeface="+mn-lt"/>
                  </a:rPr>
                  <a:t>No.</a:t>
                </a:r>
              </a:p>
            </p:txBody>
          </p:sp>
        </mc:Choice>
        <mc:Fallback xmlns="">
          <p:sp>
            <p:nvSpPr>
              <p:cNvPr id="66" name="文本框 65">
                <a:extLst>
                  <a:ext uri="{FF2B5EF4-FFF2-40B4-BE49-F238E27FC236}">
                    <a16:creationId xmlns:a16="http://schemas.microsoft.com/office/drawing/2014/main" id="{CAE8F723-2F97-4829-B6A9-81090402E514}"/>
                  </a:ext>
                </a:extLst>
              </p:cNvPr>
              <p:cNvSpPr txBox="1">
                <a:spLocks noRot="1" noChangeAspect="1" noMove="1" noResize="1" noEditPoints="1" noAdjustHandles="1" noChangeArrowheads="1" noChangeShapeType="1" noTextEdit="1"/>
              </p:cNvSpPr>
              <p:nvPr/>
            </p:nvSpPr>
            <p:spPr>
              <a:xfrm>
                <a:off x="7730479" y="5278119"/>
                <a:ext cx="4456285" cy="923330"/>
              </a:xfrm>
              <a:prstGeom prst="rect">
                <a:avLst/>
              </a:prstGeom>
              <a:blipFill>
                <a:blip r:embed="rId8"/>
                <a:stretch>
                  <a:fillRect l="-1094" t="-3974" r="-410"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4AB9BE7-30C1-434A-9A9A-C343B7E0331A}"/>
                  </a:ext>
                </a:extLst>
              </p:cNvPr>
              <p:cNvSpPr txBox="1"/>
              <p:nvPr/>
            </p:nvSpPr>
            <p:spPr>
              <a:xfrm>
                <a:off x="7393060" y="5002233"/>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𝑯𝒂𝒔𝒉</m:t>
                      </m:r>
                      <m:r>
                        <a:rPr lang="en-US" altLang="zh-CN" sz="1600" b="1" i="1" smtClean="0">
                          <a:latin typeface="Cambria Math" panose="02040503050406030204" pitchFamily="18" charset="0"/>
                          <a:ea typeface="+mn-ea"/>
                        </a:rPr>
                        <m:t>(</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67" name="文本框 66">
                <a:extLst>
                  <a:ext uri="{FF2B5EF4-FFF2-40B4-BE49-F238E27FC236}">
                    <a16:creationId xmlns:a16="http://schemas.microsoft.com/office/drawing/2014/main" id="{44AB9BE7-30C1-434A-9A9A-C343B7E0331A}"/>
                  </a:ext>
                </a:extLst>
              </p:cNvPr>
              <p:cNvSpPr txBox="1">
                <a:spLocks noRot="1" noChangeAspect="1" noMove="1" noResize="1" noEditPoints="1" noAdjustHandles="1" noChangeArrowheads="1" noChangeShapeType="1" noTextEdit="1"/>
              </p:cNvSpPr>
              <p:nvPr/>
            </p:nvSpPr>
            <p:spPr>
              <a:xfrm>
                <a:off x="7393060" y="5002233"/>
                <a:ext cx="537924" cy="332912"/>
              </a:xfrm>
              <a:prstGeom prst="rect">
                <a:avLst/>
              </a:prstGeom>
              <a:blipFill>
                <a:blip r:embed="rId9"/>
                <a:stretch>
                  <a:fillRect r="-92045" b="-14815"/>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7010F0CC-18EF-441A-93DD-2BA33F785C5E}"/>
              </a:ext>
            </a:extLst>
          </p:cNvPr>
          <p:cNvSpPr txBox="1"/>
          <p:nvPr/>
        </p:nvSpPr>
        <p:spPr>
          <a:xfrm>
            <a:off x="7000765" y="2659717"/>
            <a:ext cx="872763" cy="338554"/>
          </a:xfrm>
          <a:prstGeom prst="rect">
            <a:avLst/>
          </a:prstGeom>
          <a:noFill/>
        </p:spPr>
        <p:txBody>
          <a:bodyPr wrap="square" rtlCol="0">
            <a:spAutoFit/>
          </a:bodyPr>
          <a:lstStyle/>
          <a:p>
            <a:r>
              <a:rPr lang="en-US" altLang="zh-CN" sz="1600" dirty="0">
                <a:solidFill>
                  <a:srgbClr val="FF0000"/>
                </a:solidFill>
                <a:latin typeface="+mn-lt"/>
              </a:rPr>
              <a:t>Age=2</a:t>
            </a:r>
            <a:endParaRPr lang="zh-CN" altLang="en-US" sz="1600" dirty="0">
              <a:solidFill>
                <a:srgbClr val="FF0000"/>
              </a:solidFill>
              <a:latin typeface="+mn-lt"/>
            </a:endParaRPr>
          </a:p>
        </p:txBody>
      </p:sp>
      <p:sp>
        <p:nvSpPr>
          <p:cNvPr id="69" name="文本框 68">
            <a:extLst>
              <a:ext uri="{FF2B5EF4-FFF2-40B4-BE49-F238E27FC236}">
                <a16:creationId xmlns:a16="http://schemas.microsoft.com/office/drawing/2014/main" id="{0DAEF964-DFF2-44FB-AF87-C8B5A4921822}"/>
              </a:ext>
            </a:extLst>
          </p:cNvPr>
          <p:cNvSpPr txBox="1"/>
          <p:nvPr/>
        </p:nvSpPr>
        <p:spPr>
          <a:xfrm>
            <a:off x="7133234" y="3569727"/>
            <a:ext cx="872763" cy="338554"/>
          </a:xfrm>
          <a:prstGeom prst="rect">
            <a:avLst/>
          </a:prstGeom>
          <a:noFill/>
        </p:spPr>
        <p:txBody>
          <a:bodyPr wrap="square" rtlCol="0">
            <a:spAutoFit/>
          </a:bodyPr>
          <a:lstStyle/>
          <a:p>
            <a:r>
              <a:rPr lang="en-US" altLang="zh-CN" sz="1600" dirty="0">
                <a:solidFill>
                  <a:srgbClr val="FF0000"/>
                </a:solidFill>
                <a:latin typeface="+mn-lt"/>
              </a:rPr>
              <a:t>Age=6</a:t>
            </a:r>
            <a:endParaRPr lang="zh-CN" altLang="en-US" sz="1600" dirty="0">
              <a:solidFill>
                <a:srgbClr val="FF0000"/>
              </a:solidFill>
              <a:latin typeface="+mn-lt"/>
            </a:endParaRPr>
          </a:p>
        </p:txBody>
      </p:sp>
      <p:sp>
        <p:nvSpPr>
          <p:cNvPr id="70" name="文本框 69">
            <a:extLst>
              <a:ext uri="{FF2B5EF4-FFF2-40B4-BE49-F238E27FC236}">
                <a16:creationId xmlns:a16="http://schemas.microsoft.com/office/drawing/2014/main" id="{5821B26A-1A72-4DC4-AB86-C3609C274ADE}"/>
              </a:ext>
            </a:extLst>
          </p:cNvPr>
          <p:cNvSpPr txBox="1"/>
          <p:nvPr/>
        </p:nvSpPr>
        <p:spPr>
          <a:xfrm>
            <a:off x="7119626" y="4425742"/>
            <a:ext cx="872763" cy="338554"/>
          </a:xfrm>
          <a:prstGeom prst="rect">
            <a:avLst/>
          </a:prstGeom>
          <a:noFill/>
        </p:spPr>
        <p:txBody>
          <a:bodyPr wrap="square" rtlCol="0">
            <a:spAutoFit/>
          </a:bodyPr>
          <a:lstStyle/>
          <a:p>
            <a:r>
              <a:rPr lang="en-US" altLang="zh-CN" sz="1600" dirty="0">
                <a:solidFill>
                  <a:srgbClr val="FF0000"/>
                </a:solidFill>
                <a:latin typeface="+mn-lt"/>
              </a:rPr>
              <a:t>Age=4</a:t>
            </a:r>
            <a:endParaRPr lang="zh-CN" altLang="en-US" sz="1600" dirty="0">
              <a:solidFill>
                <a:srgbClr val="FF0000"/>
              </a:solidFill>
              <a:latin typeface="+mn-lt"/>
            </a:endParaRPr>
          </a:p>
        </p:txBody>
      </p:sp>
      <p:pic>
        <p:nvPicPr>
          <p:cNvPr id="9" name="已录下的声音">
            <a:hlinkClick r:id="" action="ppaction://media"/>
            <a:extLst>
              <a:ext uri="{FF2B5EF4-FFF2-40B4-BE49-F238E27FC236}">
                <a16:creationId xmlns:a16="http://schemas.microsoft.com/office/drawing/2014/main" id="{977B53B2-BE8F-4CEE-8C4A-25CF13F74AA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331350" y="5330168"/>
            <a:ext cx="420687" cy="420687"/>
          </a:xfrm>
          <a:prstGeom prst="rect">
            <a:avLst/>
          </a:prstGeom>
        </p:spPr>
      </p:pic>
      <p:pic>
        <p:nvPicPr>
          <p:cNvPr id="10" name="已录下的声音">
            <a:hlinkClick r:id="" action="ppaction://media"/>
            <a:extLst>
              <a:ext uri="{FF2B5EF4-FFF2-40B4-BE49-F238E27FC236}">
                <a16:creationId xmlns:a16="http://schemas.microsoft.com/office/drawing/2014/main" id="{3537DFAF-13EF-43B2-8A58-E1A1F1E05760}"/>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2331350" y="5914943"/>
            <a:ext cx="420687" cy="420687"/>
          </a:xfrm>
          <a:prstGeom prst="rect">
            <a:avLst/>
          </a:prstGeom>
        </p:spPr>
      </p:pic>
    </p:spTree>
    <p:extLst>
      <p:ext uri="{BB962C8B-B14F-4D97-AF65-F5344CB8AC3E}">
        <p14:creationId xmlns:p14="http://schemas.microsoft.com/office/powerpoint/2010/main" val="206216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429"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53)">
                                      <p:cBhvr>
                                        <p:cTn id="9" dur="1" fill="hold"/>
                                        <p:tgtEl>
                                          <p:spTgt spid="10"/>
                                        </p:tgtEl>
                                      </p:cBhvr>
                                    </p:cmd>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fill="hold"/>
                                        <p:tgtEl>
                                          <p:spTgt spid="47"/>
                                        </p:tgtEl>
                                        <p:attrNameLst>
                                          <p:attrName>ppt_x</p:attrName>
                                        </p:attrNameLst>
                                      </p:cBhvr>
                                      <p:tavLst>
                                        <p:tav tm="0">
                                          <p:val>
                                            <p:strVal val="1+#ppt_w/2"/>
                                          </p:val>
                                        </p:tav>
                                        <p:tav tm="100000">
                                          <p:val>
                                            <p:strVal val="#ppt_x"/>
                                          </p:val>
                                        </p:tav>
                                      </p:tavLst>
                                    </p:anim>
                                    <p:anim calcmode="lin" valueType="num">
                                      <p:cBhvr additive="base">
                                        <p:cTn id="15" dur="500" fill="hold"/>
                                        <p:tgtEl>
                                          <p:spTgt spid="47"/>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1+#ppt_w/2"/>
                                          </p:val>
                                        </p:tav>
                                        <p:tav tm="100000">
                                          <p:val>
                                            <p:strVal val="#ppt_x"/>
                                          </p:val>
                                        </p:tav>
                                      </p:tavLst>
                                    </p:anim>
                                    <p:anim calcmode="lin" valueType="num">
                                      <p:cBhvr additive="base">
                                        <p:cTn id="19" dur="500" fill="hold"/>
                                        <p:tgtEl>
                                          <p:spTgt spid="5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1+#ppt_w/2"/>
                                          </p:val>
                                        </p:tav>
                                        <p:tav tm="100000">
                                          <p:val>
                                            <p:strVal val="#ppt_x"/>
                                          </p:val>
                                        </p:tav>
                                      </p:tavLst>
                                    </p:anim>
                                    <p:anim calcmode="lin" valueType="num">
                                      <p:cBhvr additive="base">
                                        <p:cTn id="23" dur="500" fill="hold"/>
                                        <p:tgtEl>
                                          <p:spTgt spid="5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1+#ppt_w/2"/>
                                          </p:val>
                                        </p:tav>
                                        <p:tav tm="100000">
                                          <p:val>
                                            <p:strVal val="#ppt_x"/>
                                          </p:val>
                                        </p:tav>
                                      </p:tavLst>
                                    </p:anim>
                                    <p:anim calcmode="lin" valueType="num">
                                      <p:cBhvr additive="base">
                                        <p:cTn id="27" dur="500" fill="hold"/>
                                        <p:tgtEl>
                                          <p:spTgt spid="60"/>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additive="base">
                                        <p:cTn id="30" dur="500" fill="hold"/>
                                        <p:tgtEl>
                                          <p:spTgt spid="61"/>
                                        </p:tgtEl>
                                        <p:attrNameLst>
                                          <p:attrName>ppt_x</p:attrName>
                                        </p:attrNameLst>
                                      </p:cBhvr>
                                      <p:tavLst>
                                        <p:tav tm="0">
                                          <p:val>
                                            <p:strVal val="1+#ppt_w/2"/>
                                          </p:val>
                                        </p:tav>
                                        <p:tav tm="100000">
                                          <p:val>
                                            <p:strVal val="#ppt_x"/>
                                          </p:val>
                                        </p:tav>
                                      </p:tavLst>
                                    </p:anim>
                                    <p:anim calcmode="lin" valueType="num">
                                      <p:cBhvr additive="base">
                                        <p:cTn id="31" dur="500" fill="hold"/>
                                        <p:tgtEl>
                                          <p:spTgt spid="61"/>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500" fill="hold"/>
                                        <p:tgtEl>
                                          <p:spTgt spid="62"/>
                                        </p:tgtEl>
                                        <p:attrNameLst>
                                          <p:attrName>ppt_x</p:attrName>
                                        </p:attrNameLst>
                                      </p:cBhvr>
                                      <p:tavLst>
                                        <p:tav tm="0">
                                          <p:val>
                                            <p:strVal val="1+#ppt_w/2"/>
                                          </p:val>
                                        </p:tav>
                                        <p:tav tm="100000">
                                          <p:val>
                                            <p:strVal val="#ppt_x"/>
                                          </p:val>
                                        </p:tav>
                                      </p:tavLst>
                                    </p:anim>
                                    <p:anim calcmode="lin" valueType="num">
                                      <p:cBhvr additive="base">
                                        <p:cTn id="35" dur="500" fill="hold"/>
                                        <p:tgtEl>
                                          <p:spTgt spid="6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1+#ppt_w/2"/>
                                          </p:val>
                                        </p:tav>
                                        <p:tav tm="100000">
                                          <p:val>
                                            <p:strVal val="#ppt_x"/>
                                          </p:val>
                                        </p:tav>
                                      </p:tavLst>
                                    </p:anim>
                                    <p:anim calcmode="lin" valueType="num">
                                      <p:cBhvr additive="base">
                                        <p:cTn id="39" dur="500" fill="hold"/>
                                        <p:tgtEl>
                                          <p:spTgt spid="6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69"/>
                                        </p:tgtEl>
                                        <p:attrNameLst>
                                          <p:attrName>style.visibility</p:attrName>
                                        </p:attrNameLst>
                                      </p:cBhvr>
                                      <p:to>
                                        <p:strVal val="visible"/>
                                      </p:to>
                                    </p:set>
                                    <p:anim calcmode="lin" valueType="num">
                                      <p:cBhvr additive="base">
                                        <p:cTn id="42" dur="500" fill="hold"/>
                                        <p:tgtEl>
                                          <p:spTgt spid="69"/>
                                        </p:tgtEl>
                                        <p:attrNameLst>
                                          <p:attrName>ppt_x</p:attrName>
                                        </p:attrNameLst>
                                      </p:cBhvr>
                                      <p:tavLst>
                                        <p:tav tm="0">
                                          <p:val>
                                            <p:strVal val="1+#ppt_w/2"/>
                                          </p:val>
                                        </p:tav>
                                        <p:tav tm="100000">
                                          <p:val>
                                            <p:strVal val="#ppt_x"/>
                                          </p:val>
                                        </p:tav>
                                      </p:tavLst>
                                    </p:anim>
                                    <p:anim calcmode="lin" valueType="num">
                                      <p:cBhvr additive="base">
                                        <p:cTn id="43" dur="500" fill="hold"/>
                                        <p:tgtEl>
                                          <p:spTgt spid="6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1+#ppt_w/2"/>
                                          </p:val>
                                        </p:tav>
                                        <p:tav tm="100000">
                                          <p:val>
                                            <p:strVal val="#ppt_x"/>
                                          </p:val>
                                        </p:tav>
                                      </p:tavLst>
                                    </p:anim>
                                    <p:anim calcmode="lin" valueType="num">
                                      <p:cBhvr additive="base">
                                        <p:cTn id="47"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right)">
                                      <p:cBhvr>
                                        <p:cTn id="59" dur="500"/>
                                        <p:tgtEl>
                                          <p:spTgt spid="64"/>
                                        </p:tgtEl>
                                      </p:cBhvr>
                                    </p:animEffect>
                                  </p:childTnLst>
                                </p:cTn>
                              </p:par>
                              <p:par>
                                <p:cTn id="60" presetID="22" presetClass="entr" presetSubtype="2"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right)">
                                      <p:cBhvr>
                                        <p:cTn id="62" dur="500"/>
                                        <p:tgtEl>
                                          <p:spTgt spid="65"/>
                                        </p:tgtEl>
                                      </p:cBhvr>
                                    </p:animEffect>
                                  </p:childTnLst>
                                </p:cTn>
                              </p:par>
                              <p:par>
                                <p:cTn id="63" presetID="22" presetClass="entr" presetSubtype="2"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right)">
                                      <p:cBhvr>
                                        <p:cTn id="65" dur="500"/>
                                        <p:tgtEl>
                                          <p:spTgt spid="6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wipe(left)">
                                      <p:cBhvr>
                                        <p:cTn id="6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9" fill="hold" display="0">
                  <p:stCondLst>
                    <p:cond delay="indefinite"/>
                  </p:stCondLst>
                  <p:endCondLst>
                    <p:cond evt="onStopAudio" delay="0">
                      <p:tgtEl>
                        <p:sldTgt/>
                      </p:tgtEl>
                    </p:cond>
                  </p:endCondLst>
                </p:cTn>
                <p:tgtEl>
                  <p:spTgt spid="9"/>
                </p:tgtEl>
              </p:cMediaNode>
            </p:audio>
            <p:audio>
              <p:cMediaNode vol="80000">
                <p:cTn id="70" fill="hold" display="0">
                  <p:stCondLst>
                    <p:cond delay="indefinite"/>
                  </p:stCondLst>
                  <p:endCondLst>
                    <p:cond evt="onStopAudio" delay="0">
                      <p:tgtEl>
                        <p:sldTgt/>
                      </p:tgtEl>
                    </p:cond>
                  </p:endCondLst>
                </p:cTn>
                <p:tgtEl>
                  <p:spTgt spid="10"/>
                </p:tgtEl>
              </p:cMediaNode>
            </p:audio>
          </p:childTnLst>
        </p:cTn>
      </p:par>
    </p:tnLst>
    <p:bldLst>
      <p:bldP spid="47" grpId="0" animBg="1"/>
      <p:bldP spid="52" grpId="0" animBg="1"/>
      <p:bldP spid="58" grpId="0"/>
      <p:bldP spid="60" grpId="0"/>
      <p:bldP spid="61" grpId="0" animBg="1"/>
      <p:bldP spid="62" grpId="0"/>
      <p:bldP spid="66" grpId="0"/>
      <p:bldP spid="67" grpId="0"/>
      <p:bldP spid="68" grpId="0"/>
      <p:bldP spid="69"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8" name="文本框 27">
            <a:extLst>
              <a:ext uri="{FF2B5EF4-FFF2-40B4-BE49-F238E27FC236}">
                <a16:creationId xmlns:a16="http://schemas.microsoft.com/office/drawing/2014/main" id="{7327EE6E-A509-4867-8E99-814CE401931B}"/>
              </a:ext>
            </a:extLst>
          </p:cNvPr>
          <p:cNvSpPr txBox="1"/>
          <p:nvPr/>
        </p:nvSpPr>
        <p:spPr>
          <a:xfrm>
            <a:off x="961566" y="1901848"/>
            <a:ext cx="2467433" cy="461665"/>
          </a:xfrm>
          <a:prstGeom prst="rect">
            <a:avLst/>
          </a:prstGeom>
          <a:noFill/>
        </p:spPr>
        <p:txBody>
          <a:bodyPr wrap="square" rtlCol="0">
            <a:spAutoFit/>
          </a:bodyPr>
          <a:lstStyle/>
          <a:p>
            <a:pPr algn="dist"/>
            <a:r>
              <a:rPr lang="en-US" altLang="zh-CN" sz="2400" dirty="0">
                <a:latin typeface="+mn-lt"/>
              </a:rPr>
              <a:t>Sliding window</a:t>
            </a:r>
            <a:endParaRPr lang="zh-CN" altLang="en-US" sz="2400" dirty="0">
              <a:latin typeface="+mn-lt"/>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3969313" y="2363513"/>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9998985" y="1932625"/>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31" name="立方体 30">
            <a:extLst>
              <a:ext uri="{FF2B5EF4-FFF2-40B4-BE49-F238E27FC236}">
                <a16:creationId xmlns:a16="http://schemas.microsoft.com/office/drawing/2014/main" id="{ABEBDB69-12FF-4B82-8ED2-FD16E05F16A0}"/>
              </a:ext>
            </a:extLst>
          </p:cNvPr>
          <p:cNvSpPr/>
          <p:nvPr/>
        </p:nvSpPr>
        <p:spPr>
          <a:xfrm>
            <a:off x="4036030"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2" name="立方体 31">
            <a:extLst>
              <a:ext uri="{FF2B5EF4-FFF2-40B4-BE49-F238E27FC236}">
                <a16:creationId xmlns:a16="http://schemas.microsoft.com/office/drawing/2014/main" id="{7F038E55-9C92-4B78-9C28-EEA0EC80652C}"/>
              </a:ext>
            </a:extLst>
          </p:cNvPr>
          <p:cNvSpPr/>
          <p:nvPr/>
        </p:nvSpPr>
        <p:spPr>
          <a:xfrm>
            <a:off x="4416976"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4B7AB445-E7D4-48AF-ACAD-43B03DA219F7}"/>
              </a:ext>
            </a:extLst>
          </p:cNvPr>
          <p:cNvSpPr/>
          <p:nvPr/>
        </p:nvSpPr>
        <p:spPr>
          <a:xfrm>
            <a:off x="4797922" y="198911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1A04BDDD-B94E-4654-A59D-F4A6233E31E2}"/>
              </a:ext>
            </a:extLst>
          </p:cNvPr>
          <p:cNvSpPr/>
          <p:nvPr/>
        </p:nvSpPr>
        <p:spPr>
          <a:xfrm>
            <a:off x="517886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15295586-AD73-4B69-B524-493C2E116627}"/>
              </a:ext>
            </a:extLst>
          </p:cNvPr>
          <p:cNvSpPr/>
          <p:nvPr/>
        </p:nvSpPr>
        <p:spPr>
          <a:xfrm>
            <a:off x="555981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C3EC9317-A281-4068-87AD-C14F6C7CD026}"/>
              </a:ext>
            </a:extLst>
          </p:cNvPr>
          <p:cNvSpPr/>
          <p:nvPr/>
        </p:nvSpPr>
        <p:spPr>
          <a:xfrm>
            <a:off x="5943046" y="1981847"/>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7632CFDD-5A8C-4471-9FFC-ADE7AED6470E}"/>
              </a:ext>
            </a:extLst>
          </p:cNvPr>
          <p:cNvSpPr/>
          <p:nvPr/>
        </p:nvSpPr>
        <p:spPr>
          <a:xfrm>
            <a:off x="6321938"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78A361A1-CBAF-4555-82BA-6793B2C5B2E5}"/>
              </a:ext>
            </a:extLst>
          </p:cNvPr>
          <p:cNvSpPr/>
          <p:nvPr/>
        </p:nvSpPr>
        <p:spPr>
          <a:xfrm>
            <a:off x="6702884"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39" name="立方体 38">
            <a:extLst>
              <a:ext uri="{FF2B5EF4-FFF2-40B4-BE49-F238E27FC236}">
                <a16:creationId xmlns:a16="http://schemas.microsoft.com/office/drawing/2014/main" id="{4E6F7952-EEE2-407E-95B7-7E88491CEB77}"/>
              </a:ext>
            </a:extLst>
          </p:cNvPr>
          <p:cNvSpPr/>
          <p:nvPr/>
        </p:nvSpPr>
        <p:spPr>
          <a:xfrm>
            <a:off x="7083830" y="198548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40" name="立方体 39">
            <a:extLst>
              <a:ext uri="{FF2B5EF4-FFF2-40B4-BE49-F238E27FC236}">
                <a16:creationId xmlns:a16="http://schemas.microsoft.com/office/drawing/2014/main" id="{4FC03DE5-3341-4177-95B3-2B724222B475}"/>
              </a:ext>
            </a:extLst>
          </p:cNvPr>
          <p:cNvSpPr/>
          <p:nvPr/>
        </p:nvSpPr>
        <p:spPr>
          <a:xfrm>
            <a:off x="746477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41" name="立方体 40">
            <a:extLst>
              <a:ext uri="{FF2B5EF4-FFF2-40B4-BE49-F238E27FC236}">
                <a16:creationId xmlns:a16="http://schemas.microsoft.com/office/drawing/2014/main" id="{79E07D7B-3611-4FE0-B070-4E9DED435D19}"/>
              </a:ext>
            </a:extLst>
          </p:cNvPr>
          <p:cNvSpPr/>
          <p:nvPr/>
        </p:nvSpPr>
        <p:spPr>
          <a:xfrm>
            <a:off x="784572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立方体 47">
            <a:extLst>
              <a:ext uri="{FF2B5EF4-FFF2-40B4-BE49-F238E27FC236}">
                <a16:creationId xmlns:a16="http://schemas.microsoft.com/office/drawing/2014/main" id="{DE0C6369-4049-4EC0-9456-9357593C9279}"/>
              </a:ext>
            </a:extLst>
          </p:cNvPr>
          <p:cNvSpPr/>
          <p:nvPr/>
        </p:nvSpPr>
        <p:spPr>
          <a:xfrm>
            <a:off x="8226668"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立方体 48">
            <a:extLst>
              <a:ext uri="{FF2B5EF4-FFF2-40B4-BE49-F238E27FC236}">
                <a16:creationId xmlns:a16="http://schemas.microsoft.com/office/drawing/2014/main" id="{EC5018AC-D727-4844-B393-5B8108B827AE}"/>
              </a:ext>
            </a:extLst>
          </p:cNvPr>
          <p:cNvSpPr/>
          <p:nvPr/>
        </p:nvSpPr>
        <p:spPr>
          <a:xfrm>
            <a:off x="8605560"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立方体 49">
            <a:extLst>
              <a:ext uri="{FF2B5EF4-FFF2-40B4-BE49-F238E27FC236}">
                <a16:creationId xmlns:a16="http://schemas.microsoft.com/office/drawing/2014/main" id="{17AD3822-209A-4F3E-9285-593A1C97845B}"/>
              </a:ext>
            </a:extLst>
          </p:cNvPr>
          <p:cNvSpPr/>
          <p:nvPr/>
        </p:nvSpPr>
        <p:spPr>
          <a:xfrm>
            <a:off x="8986506"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立方体 50">
            <a:extLst>
              <a:ext uri="{FF2B5EF4-FFF2-40B4-BE49-F238E27FC236}">
                <a16:creationId xmlns:a16="http://schemas.microsoft.com/office/drawing/2014/main" id="{126EF5F7-8626-4C15-BBD6-3AC7A3218945}"/>
              </a:ext>
            </a:extLst>
          </p:cNvPr>
          <p:cNvSpPr/>
          <p:nvPr/>
        </p:nvSpPr>
        <p:spPr>
          <a:xfrm>
            <a:off x="9367452" y="1987252"/>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pPr algn="ctr"/>
                          <a14:m>
                            <m:oMathPara xmlns:m="http://schemas.openxmlformats.org/officeDocument/2006/math">
                              <m:oMathParaPr>
                                <m:jc m:val="centerGroup"/>
                              </m:oMathParaPr>
                              <m:oMath xmlns:m="http://schemas.openxmlformats.org/officeDocument/2006/math">
                                <m:r>
                                  <a:rPr lang="en-US" altLang="zh-MO" sz="1400" b="1" i="1" smtClean="0">
                                    <a:solidFill>
                                      <a:schemeClr val="tx1"/>
                                    </a:solidFill>
                                    <a:latin typeface="Cambria Math" panose="02040503050406030204" pitchFamily="18" charset="0"/>
                                  </a:rPr>
                                  <m:t> </m:t>
                                </m:r>
                                <m:r>
                                  <a:rPr lang="en-US" altLang="zh-MO" sz="1400" b="1" i="1" smtClean="0">
                                    <a:solidFill>
                                      <a:schemeClr val="tx1"/>
                                    </a:solidFill>
                                    <a:latin typeface="Cambria Math" panose="02040503050406030204" pitchFamily="18" charset="0"/>
                                  </a:rPr>
                                  <m:t>𝒚</m:t>
                                </m:r>
                              </m:oMath>
                            </m:oMathPara>
                          </a14:m>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Choice>
        <mc:Fallback xmlns="">
          <p:graphicFrame>
            <p:nvGraphicFramePr>
              <p:cNvPr id="26" name="表格 25">
                <a:extLst>
                  <a:ext uri="{FF2B5EF4-FFF2-40B4-BE49-F238E27FC236}">
                    <a16:creationId xmlns:a16="http://schemas.microsoft.com/office/drawing/2014/main" id="{36847466-891A-4071-8F87-4A0BDE800A0E}"/>
                  </a:ext>
                </a:extLst>
              </p:cNvPr>
              <p:cNvGraphicFramePr>
                <a:graphicFrameLocks noGrp="1"/>
              </p:cNvGraphicFramePr>
              <p:nvPr>
                <p:extLst/>
              </p:nvPr>
            </p:nvGraphicFramePr>
            <p:xfrm>
              <a:off x="2296203" y="3032996"/>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806" t="-406000" r="-2419" b="-322000"/>
                          </a:stretch>
                        </a:blip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Fallback>
      </mc:AlternateContent>
      <p:sp>
        <p:nvSpPr>
          <p:cNvPr id="2" name="箭头: 下 1">
            <a:extLst>
              <a:ext uri="{FF2B5EF4-FFF2-40B4-BE49-F238E27FC236}">
                <a16:creationId xmlns:a16="http://schemas.microsoft.com/office/drawing/2014/main" id="{B5BF17B9-2B01-4B1F-9951-7C6AEFEA73C4}"/>
              </a:ext>
            </a:extLst>
          </p:cNvPr>
          <p:cNvSpPr/>
          <p:nvPr/>
        </p:nvSpPr>
        <p:spPr>
          <a:xfrm rot="16200000">
            <a:off x="1077783" y="3012881"/>
            <a:ext cx="369333" cy="408501"/>
          </a:xfrm>
          <a:prstGeom prst="downArrow">
            <a:avLst/>
          </a:prstGeom>
          <a:solidFill>
            <a:schemeClr val="accent4">
              <a:lumMod val="60000"/>
              <a:lumOff val="40000"/>
            </a:schemeClr>
          </a:solidFill>
          <a:ln w="19050">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箭头: 左弧形 3">
            <a:extLst>
              <a:ext uri="{FF2B5EF4-FFF2-40B4-BE49-F238E27FC236}">
                <a16:creationId xmlns:a16="http://schemas.microsoft.com/office/drawing/2014/main" id="{603D94EB-ED7B-4F0E-B11D-7F2F637B1DD2}"/>
              </a:ext>
            </a:extLst>
          </p:cNvPr>
          <p:cNvSpPr/>
          <p:nvPr/>
        </p:nvSpPr>
        <p:spPr>
          <a:xfrm>
            <a:off x="1544465" y="3125329"/>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箭头: 左弧形 41">
            <a:extLst>
              <a:ext uri="{FF2B5EF4-FFF2-40B4-BE49-F238E27FC236}">
                <a16:creationId xmlns:a16="http://schemas.microsoft.com/office/drawing/2014/main" id="{045B4387-D7CA-4780-BBAB-0ED04314397C}"/>
              </a:ext>
            </a:extLst>
          </p:cNvPr>
          <p:cNvSpPr/>
          <p:nvPr/>
        </p:nvSpPr>
        <p:spPr>
          <a:xfrm rot="10800000">
            <a:off x="1912145" y="3032996"/>
            <a:ext cx="306292" cy="2445768"/>
          </a:xfrm>
          <a:prstGeom prst="curvedRightArrow">
            <a:avLst>
              <a:gd name="adj1" fmla="val 25000"/>
              <a:gd name="adj2" fmla="val 96005"/>
              <a:gd name="adj3" fmla="val 38423"/>
            </a:avLst>
          </a:prstGeom>
          <a:solidFill>
            <a:schemeClr val="accent4">
              <a:lumMod val="60000"/>
              <a:lumOff val="4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3429959272"/>
              </p:ext>
            </p:extLst>
          </p:nvPr>
        </p:nvGraphicFramePr>
        <p:xfrm>
          <a:off x="3969313" y="3032465"/>
          <a:ext cx="302576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gridCol w="378220">
                  <a:extLst>
                    <a:ext uri="{9D8B030D-6E8A-4147-A177-3AD203B41FA5}">
                      <a16:colId xmlns:a16="http://schemas.microsoft.com/office/drawing/2014/main" val="3421788519"/>
                    </a:ext>
                  </a:extLst>
                </a:gridCol>
                <a:gridCol w="378220">
                  <a:extLst>
                    <a:ext uri="{9D8B030D-6E8A-4147-A177-3AD203B41FA5}">
                      <a16:colId xmlns:a16="http://schemas.microsoft.com/office/drawing/2014/main" val="2652920242"/>
                    </a:ext>
                  </a:extLst>
                </a:gridCol>
                <a:gridCol w="378220">
                  <a:extLst>
                    <a:ext uri="{9D8B030D-6E8A-4147-A177-3AD203B41FA5}">
                      <a16:colId xmlns:a16="http://schemas.microsoft.com/office/drawing/2014/main" val="26706269"/>
                    </a:ext>
                  </a:extLst>
                </a:gridCol>
                <a:gridCol w="378220">
                  <a:extLst>
                    <a:ext uri="{9D8B030D-6E8A-4147-A177-3AD203B41FA5}">
                      <a16:colId xmlns:a16="http://schemas.microsoft.com/office/drawing/2014/main" val="2984263134"/>
                    </a:ext>
                  </a:extLst>
                </a:gridCol>
                <a:gridCol w="378220">
                  <a:extLst>
                    <a:ext uri="{9D8B030D-6E8A-4147-A177-3AD203B41FA5}">
                      <a16:colId xmlns:a16="http://schemas.microsoft.com/office/drawing/2014/main" val="3467888491"/>
                    </a:ext>
                  </a:extLst>
                </a:gridCol>
                <a:gridCol w="378220">
                  <a:extLst>
                    <a:ext uri="{9D8B030D-6E8A-4147-A177-3AD203B41FA5}">
                      <a16:colId xmlns:a16="http://schemas.microsoft.com/office/drawing/2014/main" val="1942616445"/>
                    </a:ext>
                  </a:extLst>
                </a:gridCol>
                <a:gridCol w="378220">
                  <a:extLst>
                    <a:ext uri="{9D8B030D-6E8A-4147-A177-3AD203B41FA5}">
                      <a16:colId xmlns:a16="http://schemas.microsoft.com/office/drawing/2014/main" val="3139118074"/>
                    </a:ext>
                  </a:extLst>
                </a:gridCol>
              </a:tblGrid>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47" name="矩形: 圆角 46">
            <a:extLst>
              <a:ext uri="{FF2B5EF4-FFF2-40B4-BE49-F238E27FC236}">
                <a16:creationId xmlns:a16="http://schemas.microsoft.com/office/drawing/2014/main" id="{9C2BEF40-78A1-46C0-BFA9-EE1F700EB682}"/>
              </a:ext>
            </a:extLst>
          </p:cNvPr>
          <p:cNvSpPr/>
          <p:nvPr/>
        </p:nvSpPr>
        <p:spPr>
          <a:xfrm>
            <a:off x="6116732" y="2920798"/>
            <a:ext cx="96709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08C50CA9-D78D-4C53-8DD6-6D9C9666B319}"/>
              </a:ext>
            </a:extLst>
          </p:cNvPr>
          <p:cNvSpPr/>
          <p:nvPr/>
        </p:nvSpPr>
        <p:spPr>
          <a:xfrm>
            <a:off x="4615962" y="3752091"/>
            <a:ext cx="246786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57E8480E-DF8D-4A5E-90BE-5EA17C45DC6C}"/>
              </a:ext>
            </a:extLst>
          </p:cNvPr>
          <p:cNvSpPr txBox="1"/>
          <p:nvPr/>
        </p:nvSpPr>
        <p:spPr>
          <a:xfrm>
            <a:off x="4370451" y="5750855"/>
            <a:ext cx="2467433" cy="584775"/>
          </a:xfrm>
          <a:prstGeom prst="rect">
            <a:avLst/>
          </a:prstGeom>
          <a:noFill/>
        </p:spPr>
        <p:txBody>
          <a:bodyPr wrap="square" rtlCol="0">
            <a:spAutoFit/>
          </a:bodyPr>
          <a:lstStyle/>
          <a:p>
            <a:r>
              <a:rPr lang="en-US" altLang="zh-CN" sz="1600" dirty="0">
                <a:latin typeface="+mn-lt"/>
              </a:rPr>
              <a:t>Bloom filter with 6 cells</a:t>
            </a:r>
          </a:p>
          <a:p>
            <a:r>
              <a:rPr lang="en-US" altLang="zh-CN" sz="1600" dirty="0">
                <a:latin typeface="+mn-lt"/>
              </a:rPr>
              <a:t>Window size = 3 items</a:t>
            </a:r>
            <a:endParaRPr lang="zh-CN" altLang="en-US" sz="1600" dirty="0">
              <a:latin typeface="+mn-lt"/>
            </a:endParaRPr>
          </a:p>
        </p:txBody>
      </p:sp>
      <p:sp>
        <p:nvSpPr>
          <p:cNvPr id="61" name="矩形: 圆角 60">
            <a:extLst>
              <a:ext uri="{FF2B5EF4-FFF2-40B4-BE49-F238E27FC236}">
                <a16:creationId xmlns:a16="http://schemas.microsoft.com/office/drawing/2014/main" id="{0B7EA4B6-D13B-45C1-8C2A-A5D16315D30B}"/>
              </a:ext>
            </a:extLst>
          </p:cNvPr>
          <p:cNvSpPr/>
          <p:nvPr/>
        </p:nvSpPr>
        <p:spPr>
          <a:xfrm>
            <a:off x="5377854" y="4583384"/>
            <a:ext cx="1705975"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a:extLst>
              <a:ext uri="{FF2B5EF4-FFF2-40B4-BE49-F238E27FC236}">
                <a16:creationId xmlns:a16="http://schemas.microsoft.com/office/drawing/2014/main" id="{4B3052B5-F52C-4E6D-8AB9-6F09A4237B30}"/>
              </a:ext>
            </a:extLst>
          </p:cNvPr>
          <p:cNvCxnSpPr>
            <a:cxnSpLocks/>
            <a:stCxn id="66" idx="1"/>
            <a:endCxn id="52" idx="3"/>
          </p:cNvCxnSpPr>
          <p:nvPr/>
        </p:nvCxnSpPr>
        <p:spPr>
          <a:xfrm flipH="1">
            <a:off x="7083830" y="3290501"/>
            <a:ext cx="761892" cy="7596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94E18946-A720-4DF5-BFD8-48A31D62905D}"/>
              </a:ext>
            </a:extLst>
          </p:cNvPr>
          <p:cNvCxnSpPr>
            <a:cxnSpLocks/>
            <a:stCxn id="66" idx="1"/>
            <a:endCxn id="61" idx="3"/>
          </p:cNvCxnSpPr>
          <p:nvPr/>
        </p:nvCxnSpPr>
        <p:spPr>
          <a:xfrm flipH="1">
            <a:off x="7083829" y="3290501"/>
            <a:ext cx="761893" cy="1590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C448F50-7069-4C4A-8A89-6F5FA194EAC3}"/>
              </a:ext>
            </a:extLst>
          </p:cNvPr>
          <p:cNvCxnSpPr>
            <a:cxnSpLocks/>
            <a:stCxn id="66" idx="1"/>
            <a:endCxn id="47" idx="3"/>
          </p:cNvCxnSpPr>
          <p:nvPr/>
        </p:nvCxnSpPr>
        <p:spPr>
          <a:xfrm flipH="1" flipV="1">
            <a:off x="7083830" y="3218859"/>
            <a:ext cx="761892" cy="716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AE8F723-2F97-4829-B6A9-81090402E514}"/>
                  </a:ext>
                </a:extLst>
              </p:cNvPr>
              <p:cNvSpPr txBox="1"/>
              <p:nvPr/>
            </p:nvSpPr>
            <p:spPr>
              <a:xfrm>
                <a:off x="7845722" y="2967335"/>
                <a:ext cx="4456285" cy="646331"/>
              </a:xfrm>
              <a:prstGeom prst="rect">
                <a:avLst/>
              </a:prstGeom>
              <a:noFill/>
            </p:spPr>
            <p:txBody>
              <a:bodyPr wrap="none" rtlCol="0">
                <a:spAutoFit/>
              </a:bodyPr>
              <a:lstStyle/>
              <a:p>
                <a:r>
                  <a:rPr lang="en-US" altLang="zh-CN" b="1" dirty="0">
                    <a:latin typeface="+mn-lt"/>
                  </a:rPr>
                  <a:t>Query </a:t>
                </a:r>
                <a14:m>
                  <m:oMath xmlns:m="http://schemas.openxmlformats.org/officeDocument/2006/math">
                    <m:r>
                      <a:rPr lang="en-US" altLang="zh-CN" b="1" i="1" smtClean="0">
                        <a:latin typeface="Cambria Math" panose="02040503050406030204" pitchFamily="18" charset="0"/>
                      </a:rPr>
                      <m:t>𝒙</m:t>
                    </m:r>
                  </m:oMath>
                </a14:m>
                <a:r>
                  <a:rPr lang="en-US" altLang="zh-CN" b="1" dirty="0">
                    <a:latin typeface="+mn-lt"/>
                  </a:rPr>
                  <a:t>: </a:t>
                </a:r>
              </a:p>
              <a:p>
                <a:r>
                  <a:rPr lang="en-US" altLang="zh-CN" dirty="0">
                    <a:latin typeface="+mn-lt"/>
                  </a:rPr>
                  <a:t>Does x appear in recent 3 items (6~8)?</a:t>
                </a:r>
              </a:p>
            </p:txBody>
          </p:sp>
        </mc:Choice>
        <mc:Fallback xmlns="">
          <p:sp>
            <p:nvSpPr>
              <p:cNvPr id="66" name="文本框 65">
                <a:extLst>
                  <a:ext uri="{FF2B5EF4-FFF2-40B4-BE49-F238E27FC236}">
                    <a16:creationId xmlns:a16="http://schemas.microsoft.com/office/drawing/2014/main" id="{CAE8F723-2F97-4829-B6A9-81090402E514}"/>
                  </a:ext>
                </a:extLst>
              </p:cNvPr>
              <p:cNvSpPr txBox="1">
                <a:spLocks noRot="1" noChangeAspect="1" noMove="1" noResize="1" noEditPoints="1" noAdjustHandles="1" noChangeArrowheads="1" noChangeShapeType="1" noTextEdit="1"/>
              </p:cNvSpPr>
              <p:nvPr/>
            </p:nvSpPr>
            <p:spPr>
              <a:xfrm>
                <a:off x="7845722" y="2967335"/>
                <a:ext cx="4456285" cy="646331"/>
              </a:xfrm>
              <a:prstGeom prst="rect">
                <a:avLst/>
              </a:prstGeom>
              <a:blipFill>
                <a:blip r:embed="rId6"/>
                <a:stretch>
                  <a:fillRect l="-1094" t="-5660" r="-41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44AB9BE7-30C1-434A-9A9A-C343B7E0331A}"/>
                  </a:ext>
                </a:extLst>
              </p:cNvPr>
              <p:cNvSpPr txBox="1"/>
              <p:nvPr/>
            </p:nvSpPr>
            <p:spPr>
              <a:xfrm>
                <a:off x="6951637" y="3332233"/>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𝑯𝒂𝒔𝒉</m:t>
                      </m:r>
                      <m:r>
                        <a:rPr lang="en-US" altLang="zh-CN" sz="1600" b="1" i="1" smtClean="0">
                          <a:latin typeface="Cambria Math" panose="02040503050406030204" pitchFamily="18" charset="0"/>
                          <a:ea typeface="+mn-ea"/>
                        </a:rPr>
                        <m:t>(</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67" name="文本框 66">
                <a:extLst>
                  <a:ext uri="{FF2B5EF4-FFF2-40B4-BE49-F238E27FC236}">
                    <a16:creationId xmlns:a16="http://schemas.microsoft.com/office/drawing/2014/main" id="{44AB9BE7-30C1-434A-9A9A-C343B7E0331A}"/>
                  </a:ext>
                </a:extLst>
              </p:cNvPr>
              <p:cNvSpPr txBox="1">
                <a:spLocks noRot="1" noChangeAspect="1" noMove="1" noResize="1" noEditPoints="1" noAdjustHandles="1" noChangeArrowheads="1" noChangeShapeType="1" noTextEdit="1"/>
              </p:cNvSpPr>
              <p:nvPr/>
            </p:nvSpPr>
            <p:spPr>
              <a:xfrm>
                <a:off x="6951637" y="3332233"/>
                <a:ext cx="537924" cy="332912"/>
              </a:xfrm>
              <a:prstGeom prst="rect">
                <a:avLst/>
              </a:prstGeom>
              <a:blipFill>
                <a:blip r:embed="rId7"/>
                <a:stretch>
                  <a:fillRect r="-91011" b="-14815"/>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F66577D5-E270-4005-843B-86CDBD16D9A7}"/>
              </a:ext>
            </a:extLst>
          </p:cNvPr>
          <p:cNvSpPr txBox="1"/>
          <p:nvPr/>
        </p:nvSpPr>
        <p:spPr>
          <a:xfrm>
            <a:off x="7693930" y="3925277"/>
            <a:ext cx="4353048"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mn-lt"/>
              </a:rPr>
              <a:t>Any </a:t>
            </a:r>
            <a:r>
              <a:rPr lang="zh-CN" altLang="en-US" dirty="0">
                <a:latin typeface="+mn-lt"/>
              </a:rPr>
              <a:t>“</a:t>
            </a:r>
            <a:r>
              <a:rPr lang="en-US" altLang="zh-CN" dirty="0">
                <a:latin typeface="+mn-lt"/>
              </a:rPr>
              <a:t>0</a:t>
            </a:r>
            <a:r>
              <a:rPr lang="zh-CN" altLang="en-US" dirty="0">
                <a:latin typeface="+mn-lt"/>
              </a:rPr>
              <a:t>” </a:t>
            </a:r>
            <a:r>
              <a:rPr lang="en-US" altLang="zh-CN" dirty="0">
                <a:latin typeface="+mn-lt"/>
              </a:rPr>
              <a:t>bit has an age no less than the window size</a:t>
            </a:r>
            <a:r>
              <a:rPr lang="en-US" altLang="zh-CN" dirty="0">
                <a:latin typeface="+mn-lt"/>
                <a:sym typeface="Wingdings" panose="05000000000000000000" pitchFamily="2" charset="2"/>
              </a:rPr>
              <a:t> Report No.</a:t>
            </a:r>
          </a:p>
          <a:p>
            <a:pPr marL="285750" indent="-285750">
              <a:buFont typeface="Arial" panose="020B0604020202020204" pitchFamily="34" charset="0"/>
              <a:buChar char="•"/>
            </a:pPr>
            <a:r>
              <a:rPr lang="en-US" altLang="zh-CN" dirty="0">
                <a:latin typeface="+mn-lt"/>
                <a:sym typeface="Wingdings" panose="05000000000000000000" pitchFamily="2" charset="2"/>
              </a:rPr>
              <a:t>Otherwise  Report Yes.</a:t>
            </a:r>
          </a:p>
          <a:p>
            <a:pPr marL="285750" indent="-285750">
              <a:buFont typeface="Arial" panose="020B0604020202020204" pitchFamily="34" charset="0"/>
              <a:buChar char="•"/>
            </a:pPr>
            <a:endParaRPr lang="en-US" altLang="zh-CN" dirty="0">
              <a:latin typeface="+mn-lt"/>
              <a:sym typeface="Wingdings" panose="05000000000000000000" pitchFamily="2" charset="2"/>
            </a:endParaRPr>
          </a:p>
        </p:txBody>
      </p:sp>
      <p:sp>
        <p:nvSpPr>
          <p:cNvPr id="22" name="矩形 21">
            <a:extLst>
              <a:ext uri="{FF2B5EF4-FFF2-40B4-BE49-F238E27FC236}">
                <a16:creationId xmlns:a16="http://schemas.microsoft.com/office/drawing/2014/main" id="{AC7B8BE6-594B-4BE7-B985-A555E9FFF4DE}"/>
              </a:ext>
            </a:extLst>
          </p:cNvPr>
          <p:cNvSpPr/>
          <p:nvPr/>
        </p:nvSpPr>
        <p:spPr>
          <a:xfrm>
            <a:off x="7693930" y="5135794"/>
            <a:ext cx="3355406" cy="338554"/>
          </a:xfrm>
          <a:prstGeom prst="rect">
            <a:avLst/>
          </a:prstGeom>
        </p:spPr>
        <p:txBody>
          <a:bodyPr wrap="none">
            <a:spAutoFit/>
          </a:bodyPr>
          <a:lstStyle/>
          <a:p>
            <a:r>
              <a:rPr lang="en-US" altLang="zh-CN" sz="1600" i="1" dirty="0">
                <a:latin typeface="+mn-lt"/>
                <a:sym typeface="Wingdings" panose="05000000000000000000" pitchFamily="2" charset="2"/>
              </a:rPr>
              <a:t>Age: the time since last cleaning</a:t>
            </a:r>
            <a:endParaRPr lang="en-US" altLang="zh-CN" sz="1600" i="1" dirty="0">
              <a:latin typeface="+mn-lt"/>
            </a:endParaRPr>
          </a:p>
        </p:txBody>
      </p:sp>
      <p:pic>
        <p:nvPicPr>
          <p:cNvPr id="8" name="已录下的声音">
            <a:hlinkClick r:id="" action="ppaction://media"/>
            <a:extLst>
              <a:ext uri="{FF2B5EF4-FFF2-40B4-BE49-F238E27FC236}">
                <a16:creationId xmlns:a16="http://schemas.microsoft.com/office/drawing/2014/main" id="{479D0579-62BD-42B6-90C0-0734DB87CE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22884" y="6400930"/>
            <a:ext cx="420687" cy="420687"/>
          </a:xfrm>
          <a:prstGeom prst="rect">
            <a:avLst/>
          </a:prstGeom>
        </p:spPr>
      </p:pic>
    </p:spTree>
    <p:extLst>
      <p:ext uri="{BB962C8B-B14F-4D97-AF65-F5344CB8AC3E}">
        <p14:creationId xmlns:p14="http://schemas.microsoft.com/office/powerpoint/2010/main" val="333645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4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7546527" y="2215557"/>
            <a:ext cx="386963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10771834" y="1768836"/>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31" name="立方体 30">
            <a:extLst>
              <a:ext uri="{FF2B5EF4-FFF2-40B4-BE49-F238E27FC236}">
                <a16:creationId xmlns:a16="http://schemas.microsoft.com/office/drawing/2014/main" id="{ABEBDB69-12FF-4B82-8ED2-FD16E05F16A0}"/>
              </a:ext>
            </a:extLst>
          </p:cNvPr>
          <p:cNvSpPr/>
          <p:nvPr/>
        </p:nvSpPr>
        <p:spPr>
          <a:xfrm>
            <a:off x="7613244" y="184116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2" name="立方体 31">
            <a:extLst>
              <a:ext uri="{FF2B5EF4-FFF2-40B4-BE49-F238E27FC236}">
                <a16:creationId xmlns:a16="http://schemas.microsoft.com/office/drawing/2014/main" id="{7F038E55-9C92-4B78-9C28-EEA0EC80652C}"/>
              </a:ext>
            </a:extLst>
          </p:cNvPr>
          <p:cNvSpPr/>
          <p:nvPr/>
        </p:nvSpPr>
        <p:spPr>
          <a:xfrm>
            <a:off x="7994190" y="184116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4B7AB445-E7D4-48AF-ACAD-43B03DA219F7}"/>
              </a:ext>
            </a:extLst>
          </p:cNvPr>
          <p:cNvSpPr/>
          <p:nvPr/>
        </p:nvSpPr>
        <p:spPr>
          <a:xfrm>
            <a:off x="8375136" y="184116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1A04BDDD-B94E-4654-A59D-F4A6233E31E2}"/>
              </a:ext>
            </a:extLst>
          </p:cNvPr>
          <p:cNvSpPr/>
          <p:nvPr/>
        </p:nvSpPr>
        <p:spPr>
          <a:xfrm>
            <a:off x="8756082" y="183752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15295586-AD73-4B69-B524-493C2E116627}"/>
              </a:ext>
            </a:extLst>
          </p:cNvPr>
          <p:cNvSpPr/>
          <p:nvPr/>
        </p:nvSpPr>
        <p:spPr>
          <a:xfrm>
            <a:off x="9137028" y="183752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C3EC9317-A281-4068-87AD-C14F6C7CD026}"/>
              </a:ext>
            </a:extLst>
          </p:cNvPr>
          <p:cNvSpPr/>
          <p:nvPr/>
        </p:nvSpPr>
        <p:spPr>
          <a:xfrm>
            <a:off x="9520260" y="183389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7632CFDD-5A8C-4471-9FFC-ADE7AED6470E}"/>
              </a:ext>
            </a:extLst>
          </p:cNvPr>
          <p:cNvSpPr/>
          <p:nvPr/>
        </p:nvSpPr>
        <p:spPr>
          <a:xfrm>
            <a:off x="9899152" y="183752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78A361A1-CBAF-4555-82BA-6793B2C5B2E5}"/>
              </a:ext>
            </a:extLst>
          </p:cNvPr>
          <p:cNvSpPr/>
          <p:nvPr/>
        </p:nvSpPr>
        <p:spPr>
          <a:xfrm>
            <a:off x="10280098" y="183752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1046185592"/>
              </p:ext>
            </p:extLst>
          </p:nvPr>
        </p:nvGraphicFramePr>
        <p:xfrm>
          <a:off x="7546527" y="2884509"/>
          <a:ext cx="3025760" cy="2445768"/>
        </p:xfrm>
        <a:graphic>
          <a:graphicData uri="http://schemas.openxmlformats.org/drawingml/2006/table">
            <a:tbl>
              <a:tblPr firstRow="1" bandRow="1">
                <a:tableStyleId>{5C22544A-7EE6-4342-B048-85BDC9FD1C3A}</a:tableStyleId>
              </a:tblPr>
              <a:tblGrid>
                <a:gridCol w="378220">
                  <a:extLst>
                    <a:ext uri="{9D8B030D-6E8A-4147-A177-3AD203B41FA5}">
                      <a16:colId xmlns:a16="http://schemas.microsoft.com/office/drawing/2014/main" val="3694790875"/>
                    </a:ext>
                  </a:extLst>
                </a:gridCol>
                <a:gridCol w="378220">
                  <a:extLst>
                    <a:ext uri="{9D8B030D-6E8A-4147-A177-3AD203B41FA5}">
                      <a16:colId xmlns:a16="http://schemas.microsoft.com/office/drawing/2014/main" val="3421788519"/>
                    </a:ext>
                  </a:extLst>
                </a:gridCol>
                <a:gridCol w="378220">
                  <a:extLst>
                    <a:ext uri="{9D8B030D-6E8A-4147-A177-3AD203B41FA5}">
                      <a16:colId xmlns:a16="http://schemas.microsoft.com/office/drawing/2014/main" val="2652920242"/>
                    </a:ext>
                  </a:extLst>
                </a:gridCol>
                <a:gridCol w="378220">
                  <a:extLst>
                    <a:ext uri="{9D8B030D-6E8A-4147-A177-3AD203B41FA5}">
                      <a16:colId xmlns:a16="http://schemas.microsoft.com/office/drawing/2014/main" val="26706269"/>
                    </a:ext>
                  </a:extLst>
                </a:gridCol>
                <a:gridCol w="378220">
                  <a:extLst>
                    <a:ext uri="{9D8B030D-6E8A-4147-A177-3AD203B41FA5}">
                      <a16:colId xmlns:a16="http://schemas.microsoft.com/office/drawing/2014/main" val="2984263134"/>
                    </a:ext>
                  </a:extLst>
                </a:gridCol>
                <a:gridCol w="378220">
                  <a:extLst>
                    <a:ext uri="{9D8B030D-6E8A-4147-A177-3AD203B41FA5}">
                      <a16:colId xmlns:a16="http://schemas.microsoft.com/office/drawing/2014/main" val="3467888491"/>
                    </a:ext>
                  </a:extLst>
                </a:gridCol>
                <a:gridCol w="378220">
                  <a:extLst>
                    <a:ext uri="{9D8B030D-6E8A-4147-A177-3AD203B41FA5}">
                      <a16:colId xmlns:a16="http://schemas.microsoft.com/office/drawing/2014/main" val="1942616445"/>
                    </a:ext>
                  </a:extLst>
                </a:gridCol>
                <a:gridCol w="378220">
                  <a:extLst>
                    <a:ext uri="{9D8B030D-6E8A-4147-A177-3AD203B41FA5}">
                      <a16:colId xmlns:a16="http://schemas.microsoft.com/office/drawing/2014/main" val="3139118074"/>
                    </a:ext>
                  </a:extLst>
                </a:gridCol>
              </a:tblGrid>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407628">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308811551"/>
                  </a:ext>
                </a:extLst>
              </a:tr>
            </a:tbl>
          </a:graphicData>
        </a:graphic>
      </p:graphicFrame>
      <p:sp>
        <p:nvSpPr>
          <p:cNvPr id="47" name="矩形: 圆角 46">
            <a:extLst>
              <a:ext uri="{FF2B5EF4-FFF2-40B4-BE49-F238E27FC236}">
                <a16:creationId xmlns:a16="http://schemas.microsoft.com/office/drawing/2014/main" id="{9C2BEF40-78A1-46C0-BFA9-EE1F700EB682}"/>
              </a:ext>
            </a:extLst>
          </p:cNvPr>
          <p:cNvSpPr/>
          <p:nvPr/>
        </p:nvSpPr>
        <p:spPr>
          <a:xfrm>
            <a:off x="9693946" y="2772842"/>
            <a:ext cx="96709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08C50CA9-D78D-4C53-8DD6-6D9C9666B319}"/>
              </a:ext>
            </a:extLst>
          </p:cNvPr>
          <p:cNvSpPr/>
          <p:nvPr/>
        </p:nvSpPr>
        <p:spPr>
          <a:xfrm>
            <a:off x="8193176" y="3604135"/>
            <a:ext cx="2467868"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0B7EA4B6-D13B-45C1-8C2A-A5D16315D30B}"/>
              </a:ext>
            </a:extLst>
          </p:cNvPr>
          <p:cNvSpPr/>
          <p:nvPr/>
        </p:nvSpPr>
        <p:spPr>
          <a:xfrm>
            <a:off x="8955068" y="4435428"/>
            <a:ext cx="1705975" cy="59612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F66577D5-E270-4005-843B-86CDBD16D9A7}"/>
              </a:ext>
            </a:extLst>
          </p:cNvPr>
          <p:cNvSpPr txBox="1"/>
          <p:nvPr/>
        </p:nvSpPr>
        <p:spPr>
          <a:xfrm>
            <a:off x="1034983" y="1752198"/>
            <a:ext cx="4220305" cy="2949525"/>
          </a:xfrm>
          <a:prstGeom prst="rect">
            <a:avLst/>
          </a:prstGeom>
          <a:noFill/>
        </p:spPr>
        <p:txBody>
          <a:bodyPr wrap="square" rtlCol="0">
            <a:spAutoFit/>
          </a:bodyPr>
          <a:lstStyle/>
          <a:p>
            <a:pPr>
              <a:spcBef>
                <a:spcPts val="1000"/>
              </a:spcBef>
            </a:pPr>
            <a:r>
              <a:rPr lang="en-US" altLang="zh-CN" dirty="0">
                <a:latin typeface="+mn-lt"/>
              </a:rPr>
              <a:t>Insight:</a:t>
            </a:r>
            <a:endParaRPr lang="zh-CN" altLang="en-US" dirty="0">
              <a:latin typeface="+mn-lt"/>
            </a:endParaRPr>
          </a:p>
          <a:p>
            <a:pPr marL="742950" lvl="1" indent="-285750">
              <a:spcBef>
                <a:spcPts val="1000"/>
              </a:spcBef>
              <a:buFont typeface="Arial" panose="020B0604020202020204" pitchFamily="34" charset="0"/>
              <a:buChar char="•"/>
            </a:pPr>
            <a:r>
              <a:rPr lang="en-US" altLang="zh-CN" dirty="0">
                <a:latin typeface="+mn-lt"/>
              </a:rPr>
              <a:t>Cleaning process with constant moving speed</a:t>
            </a:r>
          </a:p>
          <a:p>
            <a:pPr marL="742950" lvl="1" indent="-285750">
              <a:spcBef>
                <a:spcPts val="1000"/>
              </a:spcBef>
              <a:buFont typeface="Arial" panose="020B0604020202020204" pitchFamily="34" charset="0"/>
              <a:buChar char="•"/>
            </a:pPr>
            <a:r>
              <a:rPr lang="en-US" altLang="zh-CN" dirty="0">
                <a:latin typeface="+mn-lt"/>
              </a:rPr>
              <a:t>Cells with known ages</a:t>
            </a:r>
          </a:p>
          <a:p>
            <a:pPr marL="742950" lvl="1" indent="-285750">
              <a:spcBef>
                <a:spcPts val="1000"/>
              </a:spcBef>
              <a:buFont typeface="Arial" panose="020B0604020202020204" pitchFamily="34" charset="0"/>
              <a:buChar char="•"/>
            </a:pPr>
            <a:r>
              <a:rPr lang="en-US" altLang="zh-CN" dirty="0">
                <a:latin typeface="+mn-lt"/>
              </a:rPr>
              <a:t>New query strategy that refers to ages</a:t>
            </a:r>
          </a:p>
          <a:p>
            <a:pPr marL="742950" lvl="1" indent="-285750">
              <a:spcBef>
                <a:spcPts val="1000"/>
              </a:spcBef>
              <a:buFont typeface="Arial" panose="020B0604020202020204" pitchFamily="34" charset="0"/>
              <a:buChar char="•"/>
            </a:pPr>
            <a:endParaRPr lang="en-US" altLang="zh-CN" dirty="0">
              <a:latin typeface="+mn-lt"/>
            </a:endParaRPr>
          </a:p>
          <a:p>
            <a:pPr marL="742950" lvl="1" indent="-285750">
              <a:spcBef>
                <a:spcPts val="1000"/>
              </a:spcBef>
              <a:buFont typeface="Arial" panose="020B0604020202020204" pitchFamily="34" charset="0"/>
              <a:buChar char="•"/>
            </a:pPr>
            <a:endParaRPr lang="en-US" altLang="zh-CN" dirty="0">
              <a:latin typeface="+mn-lt"/>
            </a:endParaRPr>
          </a:p>
        </p:txBody>
      </p:sp>
      <p:sp>
        <p:nvSpPr>
          <p:cNvPr id="13" name="箭头: 右弧形 12">
            <a:extLst>
              <a:ext uri="{FF2B5EF4-FFF2-40B4-BE49-F238E27FC236}">
                <a16:creationId xmlns:a16="http://schemas.microsoft.com/office/drawing/2014/main" id="{5370B671-1947-4EF5-A980-B642623B1CB0}"/>
              </a:ext>
            </a:extLst>
          </p:cNvPr>
          <p:cNvSpPr/>
          <p:nvPr/>
        </p:nvSpPr>
        <p:spPr>
          <a:xfrm>
            <a:off x="4693500" y="2361113"/>
            <a:ext cx="371176" cy="656158"/>
          </a:xfrm>
          <a:prstGeom prst="curvedLeftArrow">
            <a:avLst>
              <a:gd name="adj1" fmla="val 18841"/>
              <a:gd name="adj2" fmla="val 50000"/>
              <a:gd name="adj3" fmla="val 25000"/>
            </a:avLst>
          </a:prstGeom>
          <a:ln w="12700">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46" name="箭头: 右弧形 45">
            <a:extLst>
              <a:ext uri="{FF2B5EF4-FFF2-40B4-BE49-F238E27FC236}">
                <a16:creationId xmlns:a16="http://schemas.microsoft.com/office/drawing/2014/main" id="{C43B09A4-7231-4690-8177-85D51E3FD822}"/>
              </a:ext>
            </a:extLst>
          </p:cNvPr>
          <p:cNvSpPr/>
          <p:nvPr/>
        </p:nvSpPr>
        <p:spPr>
          <a:xfrm>
            <a:off x="4693500" y="3057006"/>
            <a:ext cx="371176" cy="656158"/>
          </a:xfrm>
          <a:prstGeom prst="curvedLeftArrow">
            <a:avLst>
              <a:gd name="adj1" fmla="val 18841"/>
              <a:gd name="adj2" fmla="val 50000"/>
              <a:gd name="adj3" fmla="val 25000"/>
            </a:avLst>
          </a:prstGeom>
          <a:ln w="12700">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solidFill>
            </a:endParaRPr>
          </a:p>
        </p:txBody>
      </p:sp>
      <p:sp>
        <p:nvSpPr>
          <p:cNvPr id="53" name="文本框 52">
            <a:extLst>
              <a:ext uri="{FF2B5EF4-FFF2-40B4-BE49-F238E27FC236}">
                <a16:creationId xmlns:a16="http://schemas.microsoft.com/office/drawing/2014/main" id="{8BCDF70A-8D2A-41A0-A7C9-9A7712EC7722}"/>
              </a:ext>
            </a:extLst>
          </p:cNvPr>
          <p:cNvSpPr txBox="1"/>
          <p:nvPr/>
        </p:nvSpPr>
        <p:spPr>
          <a:xfrm>
            <a:off x="1142158" y="5104624"/>
            <a:ext cx="4259263" cy="1200329"/>
          </a:xfrm>
          <a:prstGeom prst="rect">
            <a:avLst/>
          </a:prstGeom>
          <a:noFill/>
          <a:ln w="19050">
            <a:solidFill>
              <a:schemeClr val="tx1"/>
            </a:solidFill>
          </a:ln>
        </p:spPr>
        <p:txBody>
          <a:bodyPr wrap="square" rtlCol="0">
            <a:spAutoFit/>
          </a:bodyPr>
          <a:lstStyle/>
          <a:p>
            <a:r>
              <a:rPr lang="en-US" altLang="zh-CN" dirty="0">
                <a:latin typeface="+mn-lt"/>
              </a:rPr>
              <a:t>Bloom filter (New query strategy)</a:t>
            </a:r>
          </a:p>
          <a:p>
            <a:pPr marL="285750" indent="-285750">
              <a:buFont typeface="Arial" panose="020B0604020202020204" pitchFamily="34" charset="0"/>
              <a:buChar char="•"/>
            </a:pPr>
            <a:r>
              <a:rPr lang="en-US" altLang="zh-CN" dirty="0">
                <a:latin typeface="+mn-lt"/>
              </a:rPr>
              <a:t>Any </a:t>
            </a:r>
            <a:r>
              <a:rPr lang="zh-CN" altLang="en-US" dirty="0">
                <a:latin typeface="+mn-lt"/>
              </a:rPr>
              <a:t>“</a:t>
            </a:r>
            <a:r>
              <a:rPr lang="en-US" altLang="zh-CN" dirty="0">
                <a:latin typeface="+mn-lt"/>
              </a:rPr>
              <a:t>0</a:t>
            </a:r>
            <a:r>
              <a:rPr lang="zh-CN" altLang="en-US" dirty="0">
                <a:latin typeface="+mn-lt"/>
              </a:rPr>
              <a:t>” </a:t>
            </a:r>
            <a:r>
              <a:rPr lang="en-US" altLang="zh-CN" dirty="0">
                <a:latin typeface="+mn-lt"/>
              </a:rPr>
              <a:t>bit has an age no less than the window size</a:t>
            </a:r>
            <a:r>
              <a:rPr lang="en-US" altLang="zh-CN" dirty="0">
                <a:latin typeface="+mn-lt"/>
                <a:sym typeface="Wingdings" panose="05000000000000000000" pitchFamily="2" charset="2"/>
              </a:rPr>
              <a:t> Report No.</a:t>
            </a:r>
          </a:p>
          <a:p>
            <a:pPr marL="285750" indent="-285750">
              <a:buFont typeface="Arial" panose="020B0604020202020204" pitchFamily="34" charset="0"/>
              <a:buChar char="•"/>
            </a:pPr>
            <a:r>
              <a:rPr lang="en-US" altLang="zh-CN" dirty="0">
                <a:latin typeface="+mn-lt"/>
                <a:sym typeface="Wingdings" panose="05000000000000000000" pitchFamily="2" charset="2"/>
              </a:rPr>
              <a:t>Otherwise  Report Yes.</a:t>
            </a:r>
            <a:endParaRPr lang="en-US" altLang="zh-CN" dirty="0">
              <a:latin typeface="+mn-lt"/>
            </a:endParaRPr>
          </a:p>
        </p:txBody>
      </p:sp>
      <p:sp>
        <p:nvSpPr>
          <p:cNvPr id="55" name="文本框 54">
            <a:extLst>
              <a:ext uri="{FF2B5EF4-FFF2-40B4-BE49-F238E27FC236}">
                <a16:creationId xmlns:a16="http://schemas.microsoft.com/office/drawing/2014/main" id="{292AFAB0-6072-4BE2-8924-EABD16D0FDF1}"/>
              </a:ext>
            </a:extLst>
          </p:cNvPr>
          <p:cNvSpPr txBox="1"/>
          <p:nvPr/>
        </p:nvSpPr>
        <p:spPr>
          <a:xfrm>
            <a:off x="1142158" y="3979844"/>
            <a:ext cx="4259263" cy="923330"/>
          </a:xfrm>
          <a:prstGeom prst="rect">
            <a:avLst/>
          </a:prstGeom>
          <a:noFill/>
          <a:ln w="19050">
            <a:solidFill>
              <a:schemeClr val="tx1"/>
            </a:solidFill>
          </a:ln>
        </p:spPr>
        <p:txBody>
          <a:bodyPr wrap="square" rtlCol="0">
            <a:spAutoFit/>
          </a:bodyPr>
          <a:lstStyle/>
          <a:p>
            <a:r>
              <a:rPr lang="en-US" altLang="zh-CN" dirty="0">
                <a:latin typeface="+mn-lt"/>
              </a:rPr>
              <a:t>Bloom filter (Traditional)</a:t>
            </a:r>
          </a:p>
          <a:p>
            <a:pPr marL="285750" indent="-285750">
              <a:buFont typeface="Arial" panose="020B0604020202020204" pitchFamily="34" charset="0"/>
              <a:buChar char="•"/>
            </a:pPr>
            <a:r>
              <a:rPr lang="en-US" altLang="zh-CN" dirty="0">
                <a:latin typeface="+mn-lt"/>
              </a:rPr>
              <a:t>Any </a:t>
            </a:r>
            <a:r>
              <a:rPr lang="zh-CN" altLang="en-US" dirty="0">
                <a:latin typeface="+mn-lt"/>
              </a:rPr>
              <a:t>“</a:t>
            </a:r>
            <a:r>
              <a:rPr lang="en-US" altLang="zh-CN" dirty="0">
                <a:latin typeface="+mn-lt"/>
              </a:rPr>
              <a:t>0</a:t>
            </a:r>
            <a:r>
              <a:rPr lang="zh-CN" altLang="en-US" dirty="0">
                <a:latin typeface="+mn-lt"/>
              </a:rPr>
              <a:t>” </a:t>
            </a:r>
            <a:r>
              <a:rPr lang="en-US" altLang="zh-CN" dirty="0">
                <a:latin typeface="+mn-lt"/>
              </a:rPr>
              <a:t>bit appears</a:t>
            </a:r>
            <a:r>
              <a:rPr lang="en-US" altLang="zh-CN" dirty="0">
                <a:latin typeface="+mn-lt"/>
                <a:sym typeface="Wingdings" panose="05000000000000000000" pitchFamily="2" charset="2"/>
              </a:rPr>
              <a:t> Report No.</a:t>
            </a:r>
          </a:p>
          <a:p>
            <a:pPr marL="285750" indent="-285750">
              <a:buFont typeface="Arial" panose="020B0604020202020204" pitchFamily="34" charset="0"/>
              <a:buChar char="•"/>
            </a:pPr>
            <a:r>
              <a:rPr lang="en-US" altLang="zh-CN" dirty="0">
                <a:latin typeface="+mn-lt"/>
                <a:sym typeface="Wingdings" panose="05000000000000000000" pitchFamily="2" charset="2"/>
              </a:rPr>
              <a:t>Otherwise  Report Yes.</a:t>
            </a:r>
            <a:endParaRPr lang="en-US" altLang="zh-CN" dirty="0">
              <a:latin typeface="+mn-lt"/>
            </a:endParaRPr>
          </a:p>
        </p:txBody>
      </p:sp>
      <p:pic>
        <p:nvPicPr>
          <p:cNvPr id="2" name="已录下的声音">
            <a:hlinkClick r:id="" action="ppaction://media"/>
            <a:extLst>
              <a:ext uri="{FF2B5EF4-FFF2-40B4-BE49-F238E27FC236}">
                <a16:creationId xmlns:a16="http://schemas.microsoft.com/office/drawing/2014/main" id="{CDDA605E-212E-453D-92FC-DA3BC9AC8A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86080" y="6226665"/>
            <a:ext cx="420687" cy="420687"/>
          </a:xfrm>
          <a:prstGeom prst="rect">
            <a:avLst/>
          </a:prstGeom>
        </p:spPr>
      </p:pic>
    </p:spTree>
    <p:extLst>
      <p:ext uri="{BB962C8B-B14F-4D97-AF65-F5344CB8AC3E}">
        <p14:creationId xmlns:p14="http://schemas.microsoft.com/office/powerpoint/2010/main" val="133622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0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932956"/>
            <a:chOff x="657210" y="372731"/>
            <a:chExt cx="5105087" cy="932956"/>
          </a:xfrm>
        </p:grpSpPr>
        <p:sp>
          <p:nvSpPr>
            <p:cNvPr id="3" name="文本框 2"/>
            <p:cNvSpPr txBox="1"/>
            <p:nvPr/>
          </p:nvSpPr>
          <p:spPr>
            <a:xfrm>
              <a:off x="657211" y="372731"/>
              <a:ext cx="2349666" cy="646331"/>
            </a:xfrm>
            <a:prstGeom prst="rect">
              <a:avLst/>
            </a:prstGeom>
            <a:noFill/>
          </p:spPr>
          <p:txBody>
            <a:bodyPr wrap="none">
              <a:spAutoFit/>
            </a:bodyPr>
            <a:lstStyle/>
            <a:p>
              <a:r>
                <a:rPr lang="en-US" altLang="zh-CN" sz="3600" dirty="0">
                  <a:latin typeface="+mj-lt"/>
                  <a:ea typeface="FZCuHeiSongS-B-GB"/>
                </a:rPr>
                <a:t>Cleaning Process</a:t>
              </a:r>
              <a:endParaRPr lang="zh-CN" sz="3600" dirty="0">
                <a:latin typeface="+mj-lt"/>
                <a:ea typeface="FZCuHeiSongS-B-GB"/>
              </a:endParaRPr>
            </a:p>
          </p:txBody>
        </p:sp>
        <p:sp>
          <p:nvSpPr>
            <p:cNvPr id="6" name="文本框 5"/>
            <p:cNvSpPr txBox="1"/>
            <p:nvPr/>
          </p:nvSpPr>
          <p:spPr>
            <a:xfrm>
              <a:off x="657210" y="936355"/>
              <a:ext cx="5105087" cy="369332"/>
            </a:xfrm>
            <a:prstGeom prst="rect">
              <a:avLst/>
            </a:prstGeom>
            <a:noFill/>
          </p:spPr>
          <p:txBody>
            <a:bodyPr wrap="square">
              <a:spAutoFit/>
            </a:bodyPr>
            <a:lstStyle/>
            <a:p>
              <a:endParaRPr lang="en-US" altLang="zh-CN" dirty="0"/>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cxnSp>
        <p:nvCxnSpPr>
          <p:cNvPr id="29" name="直接箭头连接符 28">
            <a:extLst>
              <a:ext uri="{FF2B5EF4-FFF2-40B4-BE49-F238E27FC236}">
                <a16:creationId xmlns:a16="http://schemas.microsoft.com/office/drawing/2014/main" id="{34531609-8946-4604-B5AA-191B74C7CE17}"/>
              </a:ext>
            </a:extLst>
          </p:cNvPr>
          <p:cNvCxnSpPr>
            <a:cxnSpLocks/>
          </p:cNvCxnSpPr>
          <p:nvPr/>
        </p:nvCxnSpPr>
        <p:spPr>
          <a:xfrm>
            <a:off x="3905795" y="2124116"/>
            <a:ext cx="64000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300877C-840E-43F5-BBAA-DA3F8343C759}"/>
              </a:ext>
            </a:extLst>
          </p:cNvPr>
          <p:cNvSpPr txBox="1"/>
          <p:nvPr/>
        </p:nvSpPr>
        <p:spPr>
          <a:xfrm>
            <a:off x="9661492" y="1677395"/>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968951914"/>
              </p:ext>
            </p:extLst>
          </p:nvPr>
        </p:nvGraphicFramePr>
        <p:xfrm>
          <a:off x="3905795" y="2793068"/>
          <a:ext cx="6279424" cy="396240"/>
        </p:xfrm>
        <a:graphic>
          <a:graphicData uri="http://schemas.openxmlformats.org/drawingml/2006/table">
            <a:tbl>
              <a:tblPr firstRow="1" bandRow="1">
                <a:tableStyleId>{5C22544A-7EE6-4342-B048-85BDC9FD1C3A}</a:tableStyleId>
              </a:tblPr>
              <a:tblGrid>
                <a:gridCol w="330496">
                  <a:extLst>
                    <a:ext uri="{9D8B030D-6E8A-4147-A177-3AD203B41FA5}">
                      <a16:colId xmlns:a16="http://schemas.microsoft.com/office/drawing/2014/main" val="3694790875"/>
                    </a:ext>
                  </a:extLst>
                </a:gridCol>
                <a:gridCol w="330496">
                  <a:extLst>
                    <a:ext uri="{9D8B030D-6E8A-4147-A177-3AD203B41FA5}">
                      <a16:colId xmlns:a16="http://schemas.microsoft.com/office/drawing/2014/main" val="3421788519"/>
                    </a:ext>
                  </a:extLst>
                </a:gridCol>
                <a:gridCol w="330496">
                  <a:extLst>
                    <a:ext uri="{9D8B030D-6E8A-4147-A177-3AD203B41FA5}">
                      <a16:colId xmlns:a16="http://schemas.microsoft.com/office/drawing/2014/main" val="2652920242"/>
                    </a:ext>
                  </a:extLst>
                </a:gridCol>
                <a:gridCol w="330496">
                  <a:extLst>
                    <a:ext uri="{9D8B030D-6E8A-4147-A177-3AD203B41FA5}">
                      <a16:colId xmlns:a16="http://schemas.microsoft.com/office/drawing/2014/main" val="26706269"/>
                    </a:ext>
                  </a:extLst>
                </a:gridCol>
                <a:gridCol w="330496">
                  <a:extLst>
                    <a:ext uri="{9D8B030D-6E8A-4147-A177-3AD203B41FA5}">
                      <a16:colId xmlns:a16="http://schemas.microsoft.com/office/drawing/2014/main" val="2984263134"/>
                    </a:ext>
                  </a:extLst>
                </a:gridCol>
                <a:gridCol w="330496">
                  <a:extLst>
                    <a:ext uri="{9D8B030D-6E8A-4147-A177-3AD203B41FA5}">
                      <a16:colId xmlns:a16="http://schemas.microsoft.com/office/drawing/2014/main" val="3467888491"/>
                    </a:ext>
                  </a:extLst>
                </a:gridCol>
                <a:gridCol w="330496">
                  <a:extLst>
                    <a:ext uri="{9D8B030D-6E8A-4147-A177-3AD203B41FA5}">
                      <a16:colId xmlns:a16="http://schemas.microsoft.com/office/drawing/2014/main" val="1942616445"/>
                    </a:ext>
                  </a:extLst>
                </a:gridCol>
                <a:gridCol w="330496">
                  <a:extLst>
                    <a:ext uri="{9D8B030D-6E8A-4147-A177-3AD203B41FA5}">
                      <a16:colId xmlns:a16="http://schemas.microsoft.com/office/drawing/2014/main" val="3139118074"/>
                    </a:ext>
                  </a:extLst>
                </a:gridCol>
                <a:gridCol w="330496">
                  <a:extLst>
                    <a:ext uri="{9D8B030D-6E8A-4147-A177-3AD203B41FA5}">
                      <a16:colId xmlns:a16="http://schemas.microsoft.com/office/drawing/2014/main" val="3273468837"/>
                    </a:ext>
                  </a:extLst>
                </a:gridCol>
                <a:gridCol w="330496">
                  <a:extLst>
                    <a:ext uri="{9D8B030D-6E8A-4147-A177-3AD203B41FA5}">
                      <a16:colId xmlns:a16="http://schemas.microsoft.com/office/drawing/2014/main" val="3563490706"/>
                    </a:ext>
                  </a:extLst>
                </a:gridCol>
                <a:gridCol w="330496">
                  <a:extLst>
                    <a:ext uri="{9D8B030D-6E8A-4147-A177-3AD203B41FA5}">
                      <a16:colId xmlns:a16="http://schemas.microsoft.com/office/drawing/2014/main" val="1439443041"/>
                    </a:ext>
                  </a:extLst>
                </a:gridCol>
                <a:gridCol w="330496">
                  <a:extLst>
                    <a:ext uri="{9D8B030D-6E8A-4147-A177-3AD203B41FA5}">
                      <a16:colId xmlns:a16="http://schemas.microsoft.com/office/drawing/2014/main" val="4150573162"/>
                    </a:ext>
                  </a:extLst>
                </a:gridCol>
                <a:gridCol w="330496">
                  <a:extLst>
                    <a:ext uri="{9D8B030D-6E8A-4147-A177-3AD203B41FA5}">
                      <a16:colId xmlns:a16="http://schemas.microsoft.com/office/drawing/2014/main" val="3632635924"/>
                    </a:ext>
                  </a:extLst>
                </a:gridCol>
                <a:gridCol w="330496">
                  <a:extLst>
                    <a:ext uri="{9D8B030D-6E8A-4147-A177-3AD203B41FA5}">
                      <a16:colId xmlns:a16="http://schemas.microsoft.com/office/drawing/2014/main" val="773144346"/>
                    </a:ext>
                  </a:extLst>
                </a:gridCol>
                <a:gridCol w="330496">
                  <a:extLst>
                    <a:ext uri="{9D8B030D-6E8A-4147-A177-3AD203B41FA5}">
                      <a16:colId xmlns:a16="http://schemas.microsoft.com/office/drawing/2014/main" val="1452204940"/>
                    </a:ext>
                  </a:extLst>
                </a:gridCol>
                <a:gridCol w="330496">
                  <a:extLst>
                    <a:ext uri="{9D8B030D-6E8A-4147-A177-3AD203B41FA5}">
                      <a16:colId xmlns:a16="http://schemas.microsoft.com/office/drawing/2014/main" val="151388348"/>
                    </a:ext>
                  </a:extLst>
                </a:gridCol>
                <a:gridCol w="330496">
                  <a:extLst>
                    <a:ext uri="{9D8B030D-6E8A-4147-A177-3AD203B41FA5}">
                      <a16:colId xmlns:a16="http://schemas.microsoft.com/office/drawing/2014/main" val="1478648479"/>
                    </a:ext>
                  </a:extLst>
                </a:gridCol>
                <a:gridCol w="330496">
                  <a:extLst>
                    <a:ext uri="{9D8B030D-6E8A-4147-A177-3AD203B41FA5}">
                      <a16:colId xmlns:a16="http://schemas.microsoft.com/office/drawing/2014/main" val="903856560"/>
                    </a:ext>
                  </a:extLst>
                </a:gridCol>
                <a:gridCol w="330496">
                  <a:extLst>
                    <a:ext uri="{9D8B030D-6E8A-4147-A177-3AD203B41FA5}">
                      <a16:colId xmlns:a16="http://schemas.microsoft.com/office/drawing/2014/main" val="617981861"/>
                    </a:ext>
                  </a:extLst>
                </a:gridCol>
              </a:tblGrid>
              <a:tr h="181263">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57150" cap="flat" cmpd="sng" algn="ctr">
                      <a:solidFill>
                        <a:schemeClr val="accent4">
                          <a:lumMod val="60000"/>
                          <a:lumOff val="40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57150" cap="flat" cmpd="sng" algn="ctr">
                      <a:solidFill>
                        <a:schemeClr val="accent4">
                          <a:lumMod val="60000"/>
                          <a:lumOff val="40000"/>
                        </a:schemeClr>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bl>
          </a:graphicData>
        </a:graphic>
      </p:graphicFrame>
      <p:sp>
        <p:nvSpPr>
          <p:cNvPr id="54" name="文本框 53">
            <a:extLst>
              <a:ext uri="{FF2B5EF4-FFF2-40B4-BE49-F238E27FC236}">
                <a16:creationId xmlns:a16="http://schemas.microsoft.com/office/drawing/2014/main" id="{F66577D5-E270-4005-843B-86CDBD16D9A7}"/>
              </a:ext>
            </a:extLst>
          </p:cNvPr>
          <p:cNvSpPr txBox="1"/>
          <p:nvPr/>
        </p:nvSpPr>
        <p:spPr>
          <a:xfrm>
            <a:off x="1761554" y="3785352"/>
            <a:ext cx="8843586" cy="1990288"/>
          </a:xfrm>
          <a:prstGeom prst="rect">
            <a:avLst/>
          </a:prstGeom>
          <a:noFill/>
        </p:spPr>
        <p:txBody>
          <a:bodyPr wrap="square" rtlCol="0">
            <a:spAutoFit/>
          </a:bodyPr>
          <a:lstStyle/>
          <a:p>
            <a:pPr>
              <a:spcBef>
                <a:spcPts val="1000"/>
              </a:spcBef>
            </a:pPr>
            <a:r>
              <a:rPr lang="en-US" altLang="zh-CN" dirty="0">
                <a:latin typeface="+mn-lt"/>
              </a:rPr>
              <a:t>More techniques:</a:t>
            </a:r>
            <a:endParaRPr lang="zh-CN" altLang="en-US" dirty="0">
              <a:latin typeface="+mn-lt"/>
            </a:endParaRPr>
          </a:p>
          <a:p>
            <a:pPr marL="742950" lvl="1" indent="-285750">
              <a:spcBef>
                <a:spcPts val="1000"/>
              </a:spcBef>
              <a:buFont typeface="Arial" panose="020B0604020202020204" pitchFamily="34" charset="0"/>
              <a:buChar char="•"/>
            </a:pPr>
            <a:r>
              <a:rPr lang="en-US" altLang="zh-CN" dirty="0">
                <a:latin typeface="+mn-lt"/>
              </a:rPr>
              <a:t>1-bit Time Mark</a:t>
            </a:r>
          </a:p>
          <a:p>
            <a:pPr marL="742950" lvl="1" indent="-285750">
              <a:spcBef>
                <a:spcPts val="1000"/>
              </a:spcBef>
              <a:buFont typeface="Arial" panose="020B0604020202020204" pitchFamily="34" charset="0"/>
              <a:buChar char="•"/>
            </a:pPr>
            <a:r>
              <a:rPr lang="en-US" altLang="zh-CN" dirty="0">
                <a:latin typeface="+mn-lt"/>
              </a:rPr>
              <a:t>Group cleaning</a:t>
            </a:r>
          </a:p>
          <a:p>
            <a:pPr marL="742950" lvl="1" indent="-285750">
              <a:spcBef>
                <a:spcPts val="1000"/>
              </a:spcBef>
              <a:buFont typeface="Arial" panose="020B0604020202020204" pitchFamily="34" charset="0"/>
              <a:buChar char="•"/>
            </a:pPr>
            <a:endParaRPr lang="en-US" altLang="zh-CN" dirty="0">
              <a:latin typeface="+mn-lt"/>
            </a:endParaRPr>
          </a:p>
          <a:p>
            <a:pPr marL="742950" lvl="1" indent="-285750">
              <a:spcBef>
                <a:spcPts val="1000"/>
              </a:spcBef>
              <a:buFont typeface="Arial" panose="020B0604020202020204" pitchFamily="34" charset="0"/>
              <a:buChar char="•"/>
            </a:pPr>
            <a:endParaRPr lang="en-US" altLang="zh-CN" dirty="0">
              <a:latin typeface="+mn-lt"/>
            </a:endParaRPr>
          </a:p>
        </p:txBody>
      </p:sp>
      <p:graphicFrame>
        <p:nvGraphicFramePr>
          <p:cNvPr id="27" name="表格 26">
            <a:extLst>
              <a:ext uri="{FF2B5EF4-FFF2-40B4-BE49-F238E27FC236}">
                <a16:creationId xmlns:a16="http://schemas.microsoft.com/office/drawing/2014/main" id="{497D6A2A-0C0C-42BD-873B-C90AE393F1AB}"/>
              </a:ext>
            </a:extLst>
          </p:cNvPr>
          <p:cNvGraphicFramePr>
            <a:graphicFrameLocks noGrp="1"/>
          </p:cNvGraphicFramePr>
          <p:nvPr>
            <p:extLst>
              <p:ext uri="{D42A27DB-BD31-4B8C-83A1-F6EECF244321}">
                <p14:modId xmlns:p14="http://schemas.microsoft.com/office/powerpoint/2010/main" val="3916312614"/>
              </p:ext>
            </p:extLst>
          </p:nvPr>
        </p:nvGraphicFramePr>
        <p:xfrm>
          <a:off x="1959361" y="2793068"/>
          <a:ext cx="746959" cy="40762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407628">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bl>
          </a:graphicData>
        </a:graphic>
      </p:graphicFrame>
      <p:sp>
        <p:nvSpPr>
          <p:cNvPr id="28" name="文本框 27">
            <a:extLst>
              <a:ext uri="{FF2B5EF4-FFF2-40B4-BE49-F238E27FC236}">
                <a16:creationId xmlns:a16="http://schemas.microsoft.com/office/drawing/2014/main" id="{EE8465CA-5C58-4DDF-9867-DB55281E2ED2}"/>
              </a:ext>
            </a:extLst>
          </p:cNvPr>
          <p:cNvSpPr txBox="1"/>
          <p:nvPr/>
        </p:nvSpPr>
        <p:spPr>
          <a:xfrm>
            <a:off x="1959361" y="2278543"/>
            <a:ext cx="4220305" cy="369332"/>
          </a:xfrm>
          <a:prstGeom prst="rect">
            <a:avLst/>
          </a:prstGeom>
          <a:noFill/>
        </p:spPr>
        <p:txBody>
          <a:bodyPr wrap="square" rtlCol="0">
            <a:spAutoFit/>
          </a:bodyPr>
          <a:lstStyle/>
          <a:p>
            <a:pPr>
              <a:spcBef>
                <a:spcPts val="1000"/>
              </a:spcBef>
            </a:pPr>
            <a:r>
              <a:rPr lang="en-US" altLang="zh-CN" dirty="0">
                <a:latin typeface="+mn-lt"/>
              </a:rPr>
              <a:t>1-bit Time Mark:</a:t>
            </a:r>
          </a:p>
        </p:txBody>
      </p:sp>
      <p:graphicFrame>
        <p:nvGraphicFramePr>
          <p:cNvPr id="39" name="表格 38">
            <a:extLst>
              <a:ext uri="{FF2B5EF4-FFF2-40B4-BE49-F238E27FC236}">
                <a16:creationId xmlns:a16="http://schemas.microsoft.com/office/drawing/2014/main" id="{40F5EEE4-8EF3-4231-B1FC-FCAA74C01670}"/>
              </a:ext>
            </a:extLst>
          </p:cNvPr>
          <p:cNvGraphicFramePr>
            <a:graphicFrameLocks noGrp="1"/>
          </p:cNvGraphicFramePr>
          <p:nvPr>
            <p:extLst>
              <p:ext uri="{D42A27DB-BD31-4B8C-83A1-F6EECF244321}">
                <p14:modId xmlns:p14="http://schemas.microsoft.com/office/powerpoint/2010/main" val="1911366781"/>
              </p:ext>
            </p:extLst>
          </p:nvPr>
        </p:nvGraphicFramePr>
        <p:xfrm>
          <a:off x="3905795" y="2259395"/>
          <a:ext cx="6279424" cy="407628"/>
        </p:xfrm>
        <a:graphic>
          <a:graphicData uri="http://schemas.openxmlformats.org/drawingml/2006/table">
            <a:tbl>
              <a:tblPr firstRow="1" bandRow="1">
                <a:tableStyleId>{2D5ABB26-0587-4C30-8999-92F81FD0307C}</a:tableStyleId>
              </a:tblPr>
              <a:tblGrid>
                <a:gridCol w="330496">
                  <a:extLst>
                    <a:ext uri="{9D8B030D-6E8A-4147-A177-3AD203B41FA5}">
                      <a16:colId xmlns:a16="http://schemas.microsoft.com/office/drawing/2014/main" val="3694790875"/>
                    </a:ext>
                  </a:extLst>
                </a:gridCol>
                <a:gridCol w="330496">
                  <a:extLst>
                    <a:ext uri="{9D8B030D-6E8A-4147-A177-3AD203B41FA5}">
                      <a16:colId xmlns:a16="http://schemas.microsoft.com/office/drawing/2014/main" val="3421788519"/>
                    </a:ext>
                  </a:extLst>
                </a:gridCol>
                <a:gridCol w="330496">
                  <a:extLst>
                    <a:ext uri="{9D8B030D-6E8A-4147-A177-3AD203B41FA5}">
                      <a16:colId xmlns:a16="http://schemas.microsoft.com/office/drawing/2014/main" val="2652920242"/>
                    </a:ext>
                  </a:extLst>
                </a:gridCol>
                <a:gridCol w="330496">
                  <a:extLst>
                    <a:ext uri="{9D8B030D-6E8A-4147-A177-3AD203B41FA5}">
                      <a16:colId xmlns:a16="http://schemas.microsoft.com/office/drawing/2014/main" val="26706269"/>
                    </a:ext>
                  </a:extLst>
                </a:gridCol>
                <a:gridCol w="330496">
                  <a:extLst>
                    <a:ext uri="{9D8B030D-6E8A-4147-A177-3AD203B41FA5}">
                      <a16:colId xmlns:a16="http://schemas.microsoft.com/office/drawing/2014/main" val="2984263134"/>
                    </a:ext>
                  </a:extLst>
                </a:gridCol>
                <a:gridCol w="330496">
                  <a:extLst>
                    <a:ext uri="{9D8B030D-6E8A-4147-A177-3AD203B41FA5}">
                      <a16:colId xmlns:a16="http://schemas.microsoft.com/office/drawing/2014/main" val="3467888491"/>
                    </a:ext>
                  </a:extLst>
                </a:gridCol>
                <a:gridCol w="330496">
                  <a:extLst>
                    <a:ext uri="{9D8B030D-6E8A-4147-A177-3AD203B41FA5}">
                      <a16:colId xmlns:a16="http://schemas.microsoft.com/office/drawing/2014/main" val="1942616445"/>
                    </a:ext>
                  </a:extLst>
                </a:gridCol>
                <a:gridCol w="330496">
                  <a:extLst>
                    <a:ext uri="{9D8B030D-6E8A-4147-A177-3AD203B41FA5}">
                      <a16:colId xmlns:a16="http://schemas.microsoft.com/office/drawing/2014/main" val="3139118074"/>
                    </a:ext>
                  </a:extLst>
                </a:gridCol>
                <a:gridCol w="330496">
                  <a:extLst>
                    <a:ext uri="{9D8B030D-6E8A-4147-A177-3AD203B41FA5}">
                      <a16:colId xmlns:a16="http://schemas.microsoft.com/office/drawing/2014/main" val="3273468837"/>
                    </a:ext>
                  </a:extLst>
                </a:gridCol>
                <a:gridCol w="330496">
                  <a:extLst>
                    <a:ext uri="{9D8B030D-6E8A-4147-A177-3AD203B41FA5}">
                      <a16:colId xmlns:a16="http://schemas.microsoft.com/office/drawing/2014/main" val="3563490706"/>
                    </a:ext>
                  </a:extLst>
                </a:gridCol>
                <a:gridCol w="330496">
                  <a:extLst>
                    <a:ext uri="{9D8B030D-6E8A-4147-A177-3AD203B41FA5}">
                      <a16:colId xmlns:a16="http://schemas.microsoft.com/office/drawing/2014/main" val="1439443041"/>
                    </a:ext>
                  </a:extLst>
                </a:gridCol>
                <a:gridCol w="330496">
                  <a:extLst>
                    <a:ext uri="{9D8B030D-6E8A-4147-A177-3AD203B41FA5}">
                      <a16:colId xmlns:a16="http://schemas.microsoft.com/office/drawing/2014/main" val="4150573162"/>
                    </a:ext>
                  </a:extLst>
                </a:gridCol>
                <a:gridCol w="330496">
                  <a:extLst>
                    <a:ext uri="{9D8B030D-6E8A-4147-A177-3AD203B41FA5}">
                      <a16:colId xmlns:a16="http://schemas.microsoft.com/office/drawing/2014/main" val="3632635924"/>
                    </a:ext>
                  </a:extLst>
                </a:gridCol>
                <a:gridCol w="330496">
                  <a:extLst>
                    <a:ext uri="{9D8B030D-6E8A-4147-A177-3AD203B41FA5}">
                      <a16:colId xmlns:a16="http://schemas.microsoft.com/office/drawing/2014/main" val="773144346"/>
                    </a:ext>
                  </a:extLst>
                </a:gridCol>
                <a:gridCol w="330496">
                  <a:extLst>
                    <a:ext uri="{9D8B030D-6E8A-4147-A177-3AD203B41FA5}">
                      <a16:colId xmlns:a16="http://schemas.microsoft.com/office/drawing/2014/main" val="1452204940"/>
                    </a:ext>
                  </a:extLst>
                </a:gridCol>
                <a:gridCol w="330496">
                  <a:extLst>
                    <a:ext uri="{9D8B030D-6E8A-4147-A177-3AD203B41FA5}">
                      <a16:colId xmlns:a16="http://schemas.microsoft.com/office/drawing/2014/main" val="151388348"/>
                    </a:ext>
                  </a:extLst>
                </a:gridCol>
                <a:gridCol w="330496">
                  <a:extLst>
                    <a:ext uri="{9D8B030D-6E8A-4147-A177-3AD203B41FA5}">
                      <a16:colId xmlns:a16="http://schemas.microsoft.com/office/drawing/2014/main" val="1478648479"/>
                    </a:ext>
                  </a:extLst>
                </a:gridCol>
                <a:gridCol w="330496">
                  <a:extLst>
                    <a:ext uri="{9D8B030D-6E8A-4147-A177-3AD203B41FA5}">
                      <a16:colId xmlns:a16="http://schemas.microsoft.com/office/drawing/2014/main" val="903856560"/>
                    </a:ext>
                  </a:extLst>
                </a:gridCol>
                <a:gridCol w="330496">
                  <a:extLst>
                    <a:ext uri="{9D8B030D-6E8A-4147-A177-3AD203B41FA5}">
                      <a16:colId xmlns:a16="http://schemas.microsoft.com/office/drawing/2014/main" val="617981861"/>
                    </a:ext>
                  </a:extLst>
                </a:gridCol>
              </a:tblGrid>
              <a:tr h="407628">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8026063"/>
                  </a:ext>
                </a:extLst>
              </a:tr>
            </a:tbl>
          </a:graphicData>
        </a:graphic>
      </p:graphicFrame>
      <p:pic>
        <p:nvPicPr>
          <p:cNvPr id="8" name="图片 7">
            <a:extLst>
              <a:ext uri="{FF2B5EF4-FFF2-40B4-BE49-F238E27FC236}">
                <a16:creationId xmlns:a16="http://schemas.microsoft.com/office/drawing/2014/main" id="{EE0B4E7F-D8DB-40A9-981A-4CD9A6B79916}"/>
              </a:ext>
            </a:extLst>
          </p:cNvPr>
          <p:cNvPicPr>
            <a:picLocks noChangeAspect="1"/>
          </p:cNvPicPr>
          <p:nvPr/>
        </p:nvPicPr>
        <p:blipFill>
          <a:blip r:embed="rId5"/>
          <a:stretch>
            <a:fillRect/>
          </a:stretch>
        </p:blipFill>
        <p:spPr>
          <a:xfrm>
            <a:off x="7432072" y="3461657"/>
            <a:ext cx="4086795" cy="3258005"/>
          </a:xfrm>
          <a:prstGeom prst="rect">
            <a:avLst/>
          </a:prstGeom>
        </p:spPr>
      </p:pic>
      <p:pic>
        <p:nvPicPr>
          <p:cNvPr id="9" name="已录下的声音">
            <a:hlinkClick r:id="" action="ppaction://media"/>
            <a:extLst>
              <a:ext uri="{FF2B5EF4-FFF2-40B4-BE49-F238E27FC236}">
                <a16:creationId xmlns:a16="http://schemas.microsoft.com/office/drawing/2014/main" id="{0A459CC1-9D38-4B8D-9509-438E6F4763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61027" y="6298975"/>
            <a:ext cx="420687" cy="420687"/>
          </a:xfrm>
          <a:prstGeom prst="rect">
            <a:avLst/>
          </a:prstGeom>
        </p:spPr>
      </p:pic>
    </p:spTree>
    <p:extLst>
      <p:ext uri="{BB962C8B-B14F-4D97-AF65-F5344CB8AC3E}">
        <p14:creationId xmlns:p14="http://schemas.microsoft.com/office/powerpoint/2010/main" val="228781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8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851411" cy="963734"/>
            <a:chOff x="657210" y="372731"/>
            <a:chExt cx="5851411" cy="963734"/>
          </a:xfrm>
        </p:grpSpPr>
        <p:sp>
          <p:nvSpPr>
            <p:cNvPr id="3" name="文本框 2"/>
            <p:cNvSpPr txBox="1"/>
            <p:nvPr/>
          </p:nvSpPr>
          <p:spPr>
            <a:xfrm>
              <a:off x="657211" y="372731"/>
              <a:ext cx="5851410" cy="646331"/>
            </a:xfrm>
            <a:prstGeom prst="rect">
              <a:avLst/>
            </a:prstGeom>
            <a:noFill/>
          </p:spPr>
          <p:txBody>
            <a:bodyPr wrap="none">
              <a:spAutoFit/>
            </a:bodyPr>
            <a:lstStyle/>
            <a:p>
              <a:r>
                <a:rPr lang="en-US" altLang="zh-CN" sz="3600" dirty="0">
                  <a:latin typeface="+mj-lt"/>
                </a:rPr>
                <a:t>Our Proposed Framework</a:t>
              </a:r>
              <a:endParaRPr lang="zh-CN" sz="3600" dirty="0">
                <a:latin typeface="+mj-lt"/>
                <a:ea typeface="FZCuHeiSongS-B-GB"/>
              </a:endParaRPr>
            </a:p>
          </p:txBody>
        </p:sp>
        <p:sp>
          <p:nvSpPr>
            <p:cNvPr id="6" name="文本框 5"/>
            <p:cNvSpPr txBox="1"/>
            <p:nvPr/>
          </p:nvSpPr>
          <p:spPr>
            <a:xfrm>
              <a:off x="657210" y="936355"/>
              <a:ext cx="5136449"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Sliding Hardware Estimator (SHE)</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0" name="文本框 19">
            <a:extLst>
              <a:ext uri="{FF2B5EF4-FFF2-40B4-BE49-F238E27FC236}">
                <a16:creationId xmlns:a16="http://schemas.microsoft.com/office/drawing/2014/main" id="{E627E695-AABB-418E-8CDE-03A251D6DB05}"/>
              </a:ext>
            </a:extLst>
          </p:cNvPr>
          <p:cNvSpPr txBox="1"/>
          <p:nvPr/>
        </p:nvSpPr>
        <p:spPr>
          <a:xfrm>
            <a:off x="960355" y="2500259"/>
            <a:ext cx="9336040" cy="279704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sz="2400" dirty="0">
                <a:latin typeface="+mn-lt"/>
              </a:rPr>
              <a:t>Clear outdated information: cleaning process</a:t>
            </a:r>
          </a:p>
          <a:p>
            <a:pPr marL="742950" lvl="1" indent="-285750">
              <a:lnSpc>
                <a:spcPct val="150000"/>
              </a:lnSpc>
              <a:buFont typeface="Arial" panose="020B0604020202020204" pitchFamily="34" charset="0"/>
              <a:buChar char="•"/>
            </a:pPr>
            <a:r>
              <a:rPr lang="en-US" altLang="zh-CN" sz="2400" dirty="0">
                <a:latin typeface="+mn-lt"/>
              </a:rPr>
              <a:t>Keep small memory: &lt;5% memory expansion</a:t>
            </a:r>
          </a:p>
          <a:p>
            <a:pPr marL="742950" lvl="1" indent="-285750">
              <a:lnSpc>
                <a:spcPct val="150000"/>
              </a:lnSpc>
              <a:buFont typeface="Arial" panose="020B0604020202020204" pitchFamily="34" charset="0"/>
              <a:buChar char="•"/>
            </a:pPr>
            <a:r>
              <a:rPr lang="en-US" altLang="zh-CN" sz="2400" dirty="0">
                <a:latin typeface="+mn-lt"/>
              </a:rPr>
              <a:t>Keep high accuracy: new query strategies</a:t>
            </a:r>
          </a:p>
          <a:p>
            <a:pPr marL="742950" lvl="1" indent="-285750">
              <a:lnSpc>
                <a:spcPct val="150000"/>
              </a:lnSpc>
              <a:buFont typeface="Arial" panose="020B0604020202020204" pitchFamily="34" charset="0"/>
              <a:buChar char="•"/>
            </a:pPr>
            <a:r>
              <a:rPr lang="en-US" altLang="zh-CN" sz="2400" dirty="0">
                <a:latin typeface="+mn-lt"/>
              </a:rPr>
              <a:t>Hardware constraints: Simple operations.</a:t>
            </a:r>
          </a:p>
          <a:p>
            <a:pPr marL="742950" lvl="1" indent="-285750">
              <a:lnSpc>
                <a:spcPct val="150000"/>
              </a:lnSpc>
              <a:buFont typeface="Arial" panose="020B0604020202020204" pitchFamily="34" charset="0"/>
              <a:buChar char="•"/>
            </a:pPr>
            <a:endParaRPr lang="en-US" altLang="zh-CN" sz="2400" dirty="0">
              <a:latin typeface="+mn-lt"/>
            </a:endParaRPr>
          </a:p>
        </p:txBody>
      </p:sp>
      <p:pic>
        <p:nvPicPr>
          <p:cNvPr id="9" name="已录下的声音">
            <a:hlinkClick r:id="" action="ppaction://media"/>
            <a:extLst>
              <a:ext uri="{FF2B5EF4-FFF2-40B4-BE49-F238E27FC236}">
                <a16:creationId xmlns:a16="http://schemas.microsoft.com/office/drawing/2014/main" id="{5806BA91-B415-4C11-A0CC-943E2C5E7A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35768" y="6224638"/>
            <a:ext cx="420687" cy="420687"/>
          </a:xfrm>
          <a:prstGeom prst="rect">
            <a:avLst/>
          </a:prstGeom>
        </p:spPr>
      </p:pic>
    </p:spTree>
    <p:extLst>
      <p:ext uri="{BB962C8B-B14F-4D97-AF65-F5344CB8AC3E}">
        <p14:creationId xmlns:p14="http://schemas.microsoft.com/office/powerpoint/2010/main" val="135944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745658" cy="646331"/>
            </a:xfrm>
            <a:prstGeom prst="rect">
              <a:avLst/>
            </a:prstGeom>
            <a:noFill/>
          </p:spPr>
          <p:txBody>
            <a:bodyPr wrap="none">
              <a:spAutoFit/>
            </a:bodyPr>
            <a:lstStyle/>
            <a:p>
              <a:r>
                <a:rPr lang="en-US" altLang="zh-CN" sz="3600" dirty="0">
                  <a:latin typeface="+mj-lt"/>
                  <a:ea typeface="FZCuHeiSongS-B-GB"/>
                </a:rPr>
                <a:t>Experimental Results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Settings</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7" name="文本框 26">
            <a:extLst>
              <a:ext uri="{FF2B5EF4-FFF2-40B4-BE49-F238E27FC236}">
                <a16:creationId xmlns:a16="http://schemas.microsoft.com/office/drawing/2014/main" id="{0D26B492-DD6C-4AF9-9351-5546BC333CAB}"/>
              </a:ext>
            </a:extLst>
          </p:cNvPr>
          <p:cNvSpPr txBox="1"/>
          <p:nvPr/>
        </p:nvSpPr>
        <p:spPr>
          <a:xfrm>
            <a:off x="960354" y="2500259"/>
            <a:ext cx="11114735" cy="23462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mn-lt"/>
              </a:rPr>
              <a:t>Platform: CPU and FPGA</a:t>
            </a:r>
          </a:p>
          <a:p>
            <a:pPr marL="285750" indent="-285750">
              <a:lnSpc>
                <a:spcPct val="150000"/>
              </a:lnSpc>
              <a:buFont typeface="Arial" panose="020B0604020202020204" pitchFamily="34" charset="0"/>
              <a:buChar char="•"/>
            </a:pPr>
            <a:r>
              <a:rPr lang="en-US" altLang="zh-CN" sz="2000" dirty="0">
                <a:latin typeface="+mn-lt"/>
              </a:rPr>
              <a:t>Datasets: CAIDA (Network traffic), Campus(Network traffic), WebPage(Network traffic), Distinct (Simulated), Relevant (Simulated) </a:t>
            </a:r>
          </a:p>
          <a:p>
            <a:pPr marL="285750" indent="-285750">
              <a:lnSpc>
                <a:spcPct val="150000"/>
              </a:lnSpc>
              <a:buFont typeface="Arial" panose="020B0604020202020204" pitchFamily="34" charset="0"/>
              <a:buChar char="•"/>
            </a:pPr>
            <a:r>
              <a:rPr lang="en-US" altLang="zh-CN" sz="2000" dirty="0">
                <a:latin typeface="+mn-lt"/>
              </a:rPr>
              <a:t>Algorithms and query tasks: Bloom filter (Membership), Bitmap (Cardinality), Hyperloglog (</a:t>
            </a:r>
            <a:r>
              <a:rPr lang="en-US" altLang="zh-CN" sz="2000" dirty="0">
                <a:solidFill>
                  <a:srgbClr val="000000"/>
                </a:solidFill>
                <a:latin typeface="微软雅黑"/>
              </a:rPr>
              <a:t>Cardinality</a:t>
            </a:r>
            <a:r>
              <a:rPr lang="en-US" altLang="zh-CN" sz="2000" dirty="0">
                <a:latin typeface="+mn-lt"/>
              </a:rPr>
              <a:t>), Count-Min Sketch (Frequency), and </a:t>
            </a:r>
            <a:r>
              <a:rPr lang="en-US" altLang="zh-CN" sz="2000" dirty="0" err="1">
                <a:latin typeface="+mn-lt"/>
              </a:rPr>
              <a:t>Minhash</a:t>
            </a:r>
            <a:r>
              <a:rPr lang="en-US" altLang="zh-CN" sz="2000" dirty="0">
                <a:latin typeface="+mn-lt"/>
              </a:rPr>
              <a:t> (Similarity)</a:t>
            </a:r>
          </a:p>
        </p:txBody>
      </p:sp>
      <p:pic>
        <p:nvPicPr>
          <p:cNvPr id="2" name="已录下的声音">
            <a:hlinkClick r:id="" action="ppaction://media"/>
            <a:extLst>
              <a:ext uri="{FF2B5EF4-FFF2-40B4-BE49-F238E27FC236}">
                <a16:creationId xmlns:a16="http://schemas.microsoft.com/office/drawing/2014/main" id="{97BC8228-8A41-4709-B126-104FDC5A95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67179" y="6103567"/>
            <a:ext cx="420687" cy="420687"/>
          </a:xfrm>
          <a:prstGeom prst="rect">
            <a:avLst/>
          </a:prstGeom>
        </p:spPr>
      </p:pic>
    </p:spTree>
    <p:extLst>
      <p:ext uri="{BB962C8B-B14F-4D97-AF65-F5344CB8AC3E}">
        <p14:creationId xmlns:p14="http://schemas.microsoft.com/office/powerpoint/2010/main" val="36657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745658" cy="646331"/>
            </a:xfrm>
            <a:prstGeom prst="rect">
              <a:avLst/>
            </a:prstGeom>
            <a:noFill/>
          </p:spPr>
          <p:txBody>
            <a:bodyPr wrap="none">
              <a:spAutoFit/>
            </a:bodyPr>
            <a:lstStyle/>
            <a:p>
              <a:r>
                <a:rPr lang="en-US" altLang="zh-CN" sz="3600" dirty="0">
                  <a:latin typeface="+mj-lt"/>
                  <a:ea typeface="FZCuHeiSongS-B-GB"/>
                </a:rPr>
                <a:t>Experimental Results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Accuracy and memory cost</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2" name="图片 1">
            <a:extLst>
              <a:ext uri="{FF2B5EF4-FFF2-40B4-BE49-F238E27FC236}">
                <a16:creationId xmlns:a16="http://schemas.microsoft.com/office/drawing/2014/main" id="{D65F7E2C-E6E2-4E1A-ACA2-0E39F207AA5B}"/>
              </a:ext>
            </a:extLst>
          </p:cNvPr>
          <p:cNvPicPr>
            <a:picLocks noChangeAspect="1"/>
          </p:cNvPicPr>
          <p:nvPr/>
        </p:nvPicPr>
        <p:blipFill>
          <a:blip r:embed="rId5"/>
          <a:stretch>
            <a:fillRect/>
          </a:stretch>
        </p:blipFill>
        <p:spPr>
          <a:xfrm>
            <a:off x="0" y="1550901"/>
            <a:ext cx="12192000" cy="3120519"/>
          </a:xfrm>
          <a:prstGeom prst="rect">
            <a:avLst/>
          </a:prstGeom>
        </p:spPr>
      </p:pic>
      <p:sp>
        <p:nvSpPr>
          <p:cNvPr id="9" name="文本框 8">
            <a:extLst>
              <a:ext uri="{FF2B5EF4-FFF2-40B4-BE49-F238E27FC236}">
                <a16:creationId xmlns:a16="http://schemas.microsoft.com/office/drawing/2014/main" id="{60633FA4-B29C-4669-BD98-4012B0367AC9}"/>
              </a:ext>
            </a:extLst>
          </p:cNvPr>
          <p:cNvSpPr txBox="1"/>
          <p:nvPr/>
        </p:nvSpPr>
        <p:spPr>
          <a:xfrm>
            <a:off x="704171" y="4779853"/>
            <a:ext cx="11114735" cy="18846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mn-lt"/>
              </a:rPr>
              <a:t>Red point: Our framework</a:t>
            </a:r>
          </a:p>
          <a:p>
            <a:pPr marL="285750" indent="-285750">
              <a:lnSpc>
                <a:spcPct val="150000"/>
              </a:lnSpc>
              <a:buFont typeface="Arial" panose="020B0604020202020204" pitchFamily="34" charset="0"/>
              <a:buChar char="•"/>
            </a:pPr>
            <a:r>
              <a:rPr lang="en-US" altLang="zh-CN" sz="2000" dirty="0">
                <a:latin typeface="+mn-lt"/>
              </a:rPr>
              <a:t>Ideal: The performance in the fixed window model</a:t>
            </a:r>
          </a:p>
          <a:p>
            <a:pPr marL="285750" indent="-285750">
              <a:lnSpc>
                <a:spcPct val="150000"/>
              </a:lnSpc>
              <a:buFont typeface="Arial" panose="020B0604020202020204" pitchFamily="34" charset="0"/>
              <a:buChar char="•"/>
            </a:pPr>
            <a:r>
              <a:rPr lang="en-US" altLang="zh-CN" sz="2000" dirty="0">
                <a:latin typeface="+mn-lt"/>
              </a:rPr>
              <a:t>SHE-BF: Our framework combined with Bloom filter</a:t>
            </a:r>
          </a:p>
          <a:p>
            <a:pPr marL="285750" indent="-285750">
              <a:lnSpc>
                <a:spcPct val="150000"/>
              </a:lnSpc>
              <a:buFont typeface="Arial" panose="020B0604020202020204" pitchFamily="34" charset="0"/>
              <a:buChar char="•"/>
            </a:pPr>
            <a:r>
              <a:rPr lang="en-US" altLang="zh-CN" sz="2000" dirty="0">
                <a:latin typeface="+mn-lt"/>
              </a:rPr>
              <a:t>SHE-BM: Our framework combined with Bitmap</a:t>
            </a:r>
          </a:p>
        </p:txBody>
      </p:sp>
      <p:pic>
        <p:nvPicPr>
          <p:cNvPr id="4" name="已录下的声音">
            <a:hlinkClick r:id="" action="ppaction://media"/>
            <a:extLst>
              <a:ext uri="{FF2B5EF4-FFF2-40B4-BE49-F238E27FC236}">
                <a16:creationId xmlns:a16="http://schemas.microsoft.com/office/drawing/2014/main" id="{DF2F1B73-6A9A-43A3-AE2A-CC0063B303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11455" y="6042893"/>
            <a:ext cx="420687" cy="420687"/>
          </a:xfrm>
          <a:prstGeom prst="rect">
            <a:avLst/>
          </a:prstGeom>
        </p:spPr>
      </p:pic>
    </p:spTree>
    <p:extLst>
      <p:ext uri="{BB962C8B-B14F-4D97-AF65-F5344CB8AC3E}">
        <p14:creationId xmlns:p14="http://schemas.microsoft.com/office/powerpoint/2010/main" val="6594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29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745658" cy="646331"/>
            </a:xfrm>
            <a:prstGeom prst="rect">
              <a:avLst/>
            </a:prstGeom>
            <a:noFill/>
          </p:spPr>
          <p:txBody>
            <a:bodyPr wrap="none">
              <a:spAutoFit/>
            </a:bodyPr>
            <a:lstStyle/>
            <a:p>
              <a:r>
                <a:rPr lang="en-US" altLang="zh-CN" sz="3600" dirty="0">
                  <a:latin typeface="+mj-lt"/>
                  <a:ea typeface="FZCuHeiSongS-B-GB"/>
                </a:rPr>
                <a:t>Experimental Results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Processing speed on CPU and FPGA</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8" name="图片 7">
            <a:extLst>
              <a:ext uri="{FF2B5EF4-FFF2-40B4-BE49-F238E27FC236}">
                <a16:creationId xmlns:a16="http://schemas.microsoft.com/office/drawing/2014/main" id="{67B8CD36-8FCC-411A-A3F6-D5042781B270}"/>
              </a:ext>
            </a:extLst>
          </p:cNvPr>
          <p:cNvPicPr>
            <a:picLocks noChangeAspect="1"/>
          </p:cNvPicPr>
          <p:nvPr/>
        </p:nvPicPr>
        <p:blipFill>
          <a:blip r:embed="rId5"/>
          <a:stretch>
            <a:fillRect/>
          </a:stretch>
        </p:blipFill>
        <p:spPr>
          <a:xfrm>
            <a:off x="551775" y="1304680"/>
            <a:ext cx="6254338" cy="5256782"/>
          </a:xfrm>
          <a:prstGeom prst="rect">
            <a:avLst/>
          </a:prstGeom>
        </p:spPr>
      </p:pic>
      <p:pic>
        <p:nvPicPr>
          <p:cNvPr id="10" name="图片 9">
            <a:extLst>
              <a:ext uri="{FF2B5EF4-FFF2-40B4-BE49-F238E27FC236}">
                <a16:creationId xmlns:a16="http://schemas.microsoft.com/office/drawing/2014/main" id="{DDD3912A-65CA-4F66-8225-B4EB5D9F91E3}"/>
              </a:ext>
            </a:extLst>
          </p:cNvPr>
          <p:cNvPicPr>
            <a:picLocks noChangeAspect="1"/>
          </p:cNvPicPr>
          <p:nvPr/>
        </p:nvPicPr>
        <p:blipFill>
          <a:blip r:embed="rId6"/>
          <a:stretch>
            <a:fillRect/>
          </a:stretch>
        </p:blipFill>
        <p:spPr>
          <a:xfrm>
            <a:off x="6806113" y="1304680"/>
            <a:ext cx="5229955" cy="2743583"/>
          </a:xfrm>
          <a:prstGeom prst="rect">
            <a:avLst/>
          </a:prstGeom>
        </p:spPr>
      </p:pic>
      <p:pic>
        <p:nvPicPr>
          <p:cNvPr id="13" name="已录下的声音">
            <a:hlinkClick r:id="" action="ppaction://media"/>
            <a:extLst>
              <a:ext uri="{FF2B5EF4-FFF2-40B4-BE49-F238E27FC236}">
                <a16:creationId xmlns:a16="http://schemas.microsoft.com/office/drawing/2014/main" id="{655F4D2F-733F-4BF6-80C2-F9A71BB2FE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11455" y="6289873"/>
            <a:ext cx="420687" cy="420687"/>
          </a:xfrm>
          <a:prstGeom prst="rect">
            <a:avLst/>
          </a:prstGeom>
        </p:spPr>
      </p:pic>
    </p:spTree>
    <p:extLst>
      <p:ext uri="{BB962C8B-B14F-4D97-AF65-F5344CB8AC3E}">
        <p14:creationId xmlns:p14="http://schemas.microsoft.com/office/powerpoint/2010/main" val="375499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2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227183" cy="646331"/>
            </a:xfrm>
            <a:prstGeom prst="rect">
              <a:avLst/>
            </a:prstGeom>
            <a:noFill/>
          </p:spPr>
          <p:txBody>
            <a:bodyPr wrap="none">
              <a:spAutoFit/>
            </a:bodyPr>
            <a:lstStyle/>
            <a:p>
              <a:r>
                <a:rPr lang="en-US" altLang="zh-CN" sz="3600" dirty="0">
                  <a:latin typeface="+mj-lt"/>
                  <a:ea typeface="FZCuHeiSongS-B-GB"/>
                </a:rPr>
                <a:t>Stream Processing</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Workflows</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77" name="矩形 76">
            <a:extLst>
              <a:ext uri="{FF2B5EF4-FFF2-40B4-BE49-F238E27FC236}">
                <a16:creationId xmlns:a16="http://schemas.microsoft.com/office/drawing/2014/main" id="{0E616533-0A20-4D8B-85FC-2CC945A0EBB1}"/>
              </a:ext>
            </a:extLst>
          </p:cNvPr>
          <p:cNvSpPr/>
          <p:nvPr/>
        </p:nvSpPr>
        <p:spPr>
          <a:xfrm>
            <a:off x="4415154" y="4000964"/>
            <a:ext cx="3156016" cy="1185434"/>
          </a:xfrm>
          <a:prstGeom prst="rect">
            <a:avLst/>
          </a:prstGeom>
          <a:solidFill>
            <a:schemeClr val="accent5">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Dedicated Platforms:</a:t>
            </a:r>
          </a:p>
          <a:p>
            <a:pPr algn="ctr"/>
            <a:r>
              <a:rPr lang="en-US" altLang="zh-CN" dirty="0">
                <a:solidFill>
                  <a:schemeClr val="tx1"/>
                </a:solidFill>
              </a:rPr>
              <a:t>Network Switches</a:t>
            </a:r>
          </a:p>
          <a:p>
            <a:pPr algn="ctr"/>
            <a:r>
              <a:rPr lang="en-US" altLang="zh-CN" dirty="0">
                <a:solidFill>
                  <a:schemeClr val="tx1"/>
                </a:solidFill>
              </a:rPr>
              <a:t>FPGA/ASIC</a:t>
            </a:r>
          </a:p>
        </p:txBody>
      </p:sp>
      <p:sp>
        <p:nvSpPr>
          <p:cNvPr id="81" name="箭头: 右 80">
            <a:extLst>
              <a:ext uri="{FF2B5EF4-FFF2-40B4-BE49-F238E27FC236}">
                <a16:creationId xmlns:a16="http://schemas.microsoft.com/office/drawing/2014/main" id="{A62668A9-2909-46F3-AC3C-9E2993AD1260}"/>
              </a:ext>
            </a:extLst>
          </p:cNvPr>
          <p:cNvSpPr/>
          <p:nvPr/>
        </p:nvSpPr>
        <p:spPr>
          <a:xfrm>
            <a:off x="3736529" y="4362848"/>
            <a:ext cx="565584" cy="461665"/>
          </a:xfrm>
          <a:prstGeom prst="rightArrow">
            <a:avLst/>
          </a:prstGeom>
          <a:solidFill>
            <a:schemeClr val="accent5">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046558EE-CB1F-48E6-9F8A-AA6C6D98C600}"/>
              </a:ext>
            </a:extLst>
          </p:cNvPr>
          <p:cNvSpPr txBox="1"/>
          <p:nvPr/>
        </p:nvSpPr>
        <p:spPr>
          <a:xfrm>
            <a:off x="2175284" y="3869894"/>
            <a:ext cx="2469449" cy="461665"/>
          </a:xfrm>
          <a:prstGeom prst="rect">
            <a:avLst/>
          </a:prstGeom>
          <a:noFill/>
        </p:spPr>
        <p:txBody>
          <a:bodyPr wrap="square" rtlCol="0">
            <a:spAutoFit/>
          </a:bodyPr>
          <a:lstStyle/>
          <a:p>
            <a:r>
              <a:rPr lang="en-US" altLang="zh-CN" sz="2400" dirty="0">
                <a:latin typeface="+mn-lt"/>
              </a:rPr>
              <a:t>Input Stream</a:t>
            </a:r>
            <a:endParaRPr lang="zh-CN" altLang="en-US" sz="2400" dirty="0">
              <a:latin typeface="+mn-lt"/>
            </a:endParaRPr>
          </a:p>
        </p:txBody>
      </p:sp>
      <p:sp>
        <p:nvSpPr>
          <p:cNvPr id="84" name="箭头: 右 83">
            <a:extLst>
              <a:ext uri="{FF2B5EF4-FFF2-40B4-BE49-F238E27FC236}">
                <a16:creationId xmlns:a16="http://schemas.microsoft.com/office/drawing/2014/main" id="{F24A2055-82C9-4FBD-B81B-F552FB2CB1CB}"/>
              </a:ext>
            </a:extLst>
          </p:cNvPr>
          <p:cNvSpPr/>
          <p:nvPr/>
        </p:nvSpPr>
        <p:spPr>
          <a:xfrm>
            <a:off x="7758610" y="4362598"/>
            <a:ext cx="565584" cy="461665"/>
          </a:xfrm>
          <a:prstGeom prst="rightArrow">
            <a:avLst/>
          </a:prstGeom>
          <a:solidFill>
            <a:schemeClr val="accent5">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左大括号 84">
            <a:extLst>
              <a:ext uri="{FF2B5EF4-FFF2-40B4-BE49-F238E27FC236}">
                <a16:creationId xmlns:a16="http://schemas.microsoft.com/office/drawing/2014/main" id="{6C21BB4B-8036-4AA1-A4EB-EE7AA9C43CA3}"/>
              </a:ext>
            </a:extLst>
          </p:cNvPr>
          <p:cNvSpPr/>
          <p:nvPr/>
        </p:nvSpPr>
        <p:spPr>
          <a:xfrm>
            <a:off x="6954685" y="2308553"/>
            <a:ext cx="357047" cy="1527391"/>
          </a:xfrm>
          <a:prstGeom prst="leftBrace">
            <a:avLst>
              <a:gd name="adj1" fmla="val 8333"/>
              <a:gd name="adj2" fmla="val 42163"/>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86" name="文本框 85">
            <a:extLst>
              <a:ext uri="{FF2B5EF4-FFF2-40B4-BE49-F238E27FC236}">
                <a16:creationId xmlns:a16="http://schemas.microsoft.com/office/drawing/2014/main" id="{E4562031-6D14-43CA-B041-46321AB9A476}"/>
              </a:ext>
            </a:extLst>
          </p:cNvPr>
          <p:cNvSpPr txBox="1"/>
          <p:nvPr/>
        </p:nvSpPr>
        <p:spPr>
          <a:xfrm>
            <a:off x="8427478" y="4366628"/>
            <a:ext cx="2236712" cy="461665"/>
          </a:xfrm>
          <a:prstGeom prst="rect">
            <a:avLst/>
          </a:prstGeom>
          <a:noFill/>
        </p:spPr>
        <p:txBody>
          <a:bodyPr wrap="square" rtlCol="0">
            <a:spAutoFit/>
          </a:bodyPr>
          <a:lstStyle/>
          <a:p>
            <a:r>
              <a:rPr lang="en-US" altLang="zh-CN" sz="2400" dirty="0">
                <a:latin typeface="+mn-lt"/>
              </a:rPr>
              <a:t>Query Results</a:t>
            </a:r>
            <a:endParaRPr lang="zh-CN" altLang="en-US" sz="2400" dirty="0">
              <a:latin typeface="+mn-lt"/>
            </a:endParaRPr>
          </a:p>
        </p:txBody>
      </p:sp>
      <p:sp>
        <p:nvSpPr>
          <p:cNvPr id="88" name="箭头: 右 87">
            <a:extLst>
              <a:ext uri="{FF2B5EF4-FFF2-40B4-BE49-F238E27FC236}">
                <a16:creationId xmlns:a16="http://schemas.microsoft.com/office/drawing/2014/main" id="{7B52CD95-2B95-48C7-B5C0-663A82E3BFA3}"/>
              </a:ext>
            </a:extLst>
          </p:cNvPr>
          <p:cNvSpPr/>
          <p:nvPr/>
        </p:nvSpPr>
        <p:spPr>
          <a:xfrm rot="5400000">
            <a:off x="5607499" y="3298995"/>
            <a:ext cx="565584" cy="461665"/>
          </a:xfrm>
          <a:prstGeom prst="rightArrow">
            <a:avLst/>
          </a:prstGeom>
          <a:solidFill>
            <a:schemeClr val="accent5">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7430205-0251-444C-A5D0-B3BA8B0A29A7}"/>
              </a:ext>
            </a:extLst>
          </p:cNvPr>
          <p:cNvSpPr txBox="1"/>
          <p:nvPr/>
        </p:nvSpPr>
        <p:spPr>
          <a:xfrm>
            <a:off x="4998851" y="2698799"/>
            <a:ext cx="2469449" cy="461665"/>
          </a:xfrm>
          <a:prstGeom prst="rect">
            <a:avLst/>
          </a:prstGeom>
          <a:noFill/>
        </p:spPr>
        <p:txBody>
          <a:bodyPr wrap="square" rtlCol="0">
            <a:spAutoFit/>
          </a:bodyPr>
          <a:lstStyle/>
          <a:p>
            <a:r>
              <a:rPr lang="en-US" altLang="zh-CN" sz="2400" dirty="0">
                <a:latin typeface="+mn-lt"/>
              </a:rPr>
              <a:t>User Query</a:t>
            </a:r>
            <a:endParaRPr lang="zh-CN" altLang="en-US" sz="2400" dirty="0">
              <a:latin typeface="+mn-lt"/>
            </a:endParaRPr>
          </a:p>
        </p:txBody>
      </p:sp>
      <p:sp>
        <p:nvSpPr>
          <p:cNvPr id="90" name="文本框 89">
            <a:extLst>
              <a:ext uri="{FF2B5EF4-FFF2-40B4-BE49-F238E27FC236}">
                <a16:creationId xmlns:a16="http://schemas.microsoft.com/office/drawing/2014/main" id="{FB85F189-5FA4-4D2C-BC82-74F9A542A183}"/>
              </a:ext>
            </a:extLst>
          </p:cNvPr>
          <p:cNvSpPr txBox="1"/>
          <p:nvPr/>
        </p:nvSpPr>
        <p:spPr>
          <a:xfrm>
            <a:off x="7468300" y="2442591"/>
            <a:ext cx="2469449" cy="1323439"/>
          </a:xfrm>
          <a:prstGeom prst="rect">
            <a:avLst/>
          </a:prstGeom>
          <a:noFill/>
        </p:spPr>
        <p:txBody>
          <a:bodyPr wrap="square" rtlCol="0">
            <a:spAutoFit/>
          </a:bodyPr>
          <a:lstStyle/>
          <a:p>
            <a:r>
              <a:rPr lang="en-US" altLang="zh-CN" sz="2000" i="1" dirty="0">
                <a:latin typeface="+mn-lt"/>
              </a:rPr>
              <a:t>Membership</a:t>
            </a:r>
          </a:p>
          <a:p>
            <a:r>
              <a:rPr lang="en-US" altLang="zh-CN" sz="2000" i="1" dirty="0">
                <a:latin typeface="+mn-lt"/>
              </a:rPr>
              <a:t>Cardinality</a:t>
            </a:r>
          </a:p>
          <a:p>
            <a:r>
              <a:rPr lang="en-US" altLang="zh-CN" sz="2000" i="1" dirty="0">
                <a:latin typeface="+mn-lt"/>
              </a:rPr>
              <a:t>Frequency</a:t>
            </a:r>
          </a:p>
          <a:p>
            <a:r>
              <a:rPr lang="en-US" altLang="zh-CN" sz="2000" i="1" dirty="0">
                <a:latin typeface="+mn-lt"/>
              </a:rPr>
              <a:t>…more</a:t>
            </a:r>
          </a:p>
        </p:txBody>
      </p:sp>
      <p:sp>
        <p:nvSpPr>
          <p:cNvPr id="165" name="立方体 164">
            <a:extLst>
              <a:ext uri="{FF2B5EF4-FFF2-40B4-BE49-F238E27FC236}">
                <a16:creationId xmlns:a16="http://schemas.microsoft.com/office/drawing/2014/main" id="{3806A50D-C272-4FD9-AD29-EEC9BC76BE05}"/>
              </a:ext>
            </a:extLst>
          </p:cNvPr>
          <p:cNvSpPr/>
          <p:nvPr/>
        </p:nvSpPr>
        <p:spPr>
          <a:xfrm>
            <a:off x="1765061" y="445468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6" name="立方体 165">
            <a:extLst>
              <a:ext uri="{FF2B5EF4-FFF2-40B4-BE49-F238E27FC236}">
                <a16:creationId xmlns:a16="http://schemas.microsoft.com/office/drawing/2014/main" id="{70C1FC91-34CA-4810-8268-E8F3AFAC6D5B}"/>
              </a:ext>
            </a:extLst>
          </p:cNvPr>
          <p:cNvSpPr/>
          <p:nvPr/>
        </p:nvSpPr>
        <p:spPr>
          <a:xfrm>
            <a:off x="2146007" y="445468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7" name="立方体 166">
            <a:extLst>
              <a:ext uri="{FF2B5EF4-FFF2-40B4-BE49-F238E27FC236}">
                <a16:creationId xmlns:a16="http://schemas.microsoft.com/office/drawing/2014/main" id="{9DC6B1B4-5FAD-4CA7-B859-90879BE4B302}"/>
              </a:ext>
            </a:extLst>
          </p:cNvPr>
          <p:cNvSpPr/>
          <p:nvPr/>
        </p:nvSpPr>
        <p:spPr>
          <a:xfrm>
            <a:off x="2526953" y="445468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8" name="立方体 167">
            <a:extLst>
              <a:ext uri="{FF2B5EF4-FFF2-40B4-BE49-F238E27FC236}">
                <a16:creationId xmlns:a16="http://schemas.microsoft.com/office/drawing/2014/main" id="{95A19642-82D9-464C-AF7D-9763777A2C2F}"/>
              </a:ext>
            </a:extLst>
          </p:cNvPr>
          <p:cNvSpPr/>
          <p:nvPr/>
        </p:nvSpPr>
        <p:spPr>
          <a:xfrm>
            <a:off x="2907899" y="445468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69" name="立方体 168">
            <a:extLst>
              <a:ext uri="{FF2B5EF4-FFF2-40B4-BE49-F238E27FC236}">
                <a16:creationId xmlns:a16="http://schemas.microsoft.com/office/drawing/2014/main" id="{2FA3B064-A528-4187-AC6E-AECC9BF6902E}"/>
              </a:ext>
            </a:extLst>
          </p:cNvPr>
          <p:cNvSpPr/>
          <p:nvPr/>
        </p:nvSpPr>
        <p:spPr>
          <a:xfrm>
            <a:off x="3288845" y="445468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0" name="文本框 169">
            <a:extLst>
              <a:ext uri="{FF2B5EF4-FFF2-40B4-BE49-F238E27FC236}">
                <a16:creationId xmlns:a16="http://schemas.microsoft.com/office/drawing/2014/main" id="{47C866AF-413C-4407-9B04-1F649EB34C5E}"/>
              </a:ext>
            </a:extLst>
          </p:cNvPr>
          <p:cNvSpPr txBox="1"/>
          <p:nvPr/>
        </p:nvSpPr>
        <p:spPr>
          <a:xfrm>
            <a:off x="1199476" y="4310152"/>
            <a:ext cx="565585" cy="461665"/>
          </a:xfrm>
          <a:prstGeom prst="rect">
            <a:avLst/>
          </a:prstGeom>
          <a:noFill/>
        </p:spPr>
        <p:txBody>
          <a:bodyPr wrap="square" rtlCol="0">
            <a:spAutoFit/>
          </a:bodyPr>
          <a:lstStyle/>
          <a:p>
            <a:r>
              <a:rPr lang="en-US" altLang="zh-CN" sz="2400" dirty="0">
                <a:latin typeface="+mn-lt"/>
              </a:rPr>
              <a:t>...</a:t>
            </a:r>
          </a:p>
        </p:txBody>
      </p:sp>
      <p:pic>
        <p:nvPicPr>
          <p:cNvPr id="2" name="已录下的声音">
            <a:hlinkClick r:id="" action="ppaction://media"/>
            <a:extLst>
              <a:ext uri="{FF2B5EF4-FFF2-40B4-BE49-F238E27FC236}">
                <a16:creationId xmlns:a16="http://schemas.microsoft.com/office/drawing/2014/main" id="{3BC6D7A3-FC30-4550-A0B9-FD5FFF47AA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15120" y="6164892"/>
            <a:ext cx="420687" cy="420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9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9" fill="hold" display="0">
                  <p:stCondLst>
                    <p:cond delay="indefinite"/>
                  </p:stCondLst>
                  <p:endCondLst>
                    <p:cond evt="onStopAudio" delay="0">
                      <p:tgtEl>
                        <p:sldTgt/>
                      </p:tgtEl>
                    </p:cond>
                  </p:endCondLst>
                </p:cTn>
                <p:tgtEl>
                  <p:spTgt spid="2"/>
                </p:tgtEl>
              </p:cMediaNode>
            </p:audio>
          </p:childTnLst>
        </p:cTn>
      </p:par>
    </p:tnLst>
    <p:bldLst>
      <p:bldP spid="84" grpId="0" animBg="1"/>
      <p:bldP spid="85" grpId="0" animBg="1"/>
      <p:bldP spid="86" grpId="0"/>
      <p:bldP spid="88" grpId="0" animBg="1"/>
      <p:bldP spid="89" grpId="0"/>
      <p:bldP spid="9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622834" cy="646331"/>
            </a:xfrm>
            <a:prstGeom prst="rect">
              <a:avLst/>
            </a:prstGeom>
            <a:noFill/>
          </p:spPr>
          <p:txBody>
            <a:bodyPr wrap="none">
              <a:spAutoFit/>
            </a:bodyPr>
            <a:lstStyle/>
            <a:p>
              <a:r>
                <a:rPr lang="en-US" altLang="zh-CN" sz="3600" dirty="0">
                  <a:latin typeface="+mj-lt"/>
                  <a:ea typeface="FZCuHeiSongS-B-GB"/>
                </a:rPr>
                <a:t>Conclusion</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endParaRPr lang="en-US" alt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28" name="文本框 27">
            <a:extLst>
              <a:ext uri="{FF2B5EF4-FFF2-40B4-BE49-F238E27FC236}">
                <a16:creationId xmlns:a16="http://schemas.microsoft.com/office/drawing/2014/main" id="{BC8978FA-DB0D-4E1D-8001-96784C56C92E}"/>
              </a:ext>
            </a:extLst>
          </p:cNvPr>
          <p:cNvSpPr txBox="1"/>
          <p:nvPr/>
        </p:nvSpPr>
        <p:spPr>
          <a:xfrm>
            <a:off x="959551" y="2013371"/>
            <a:ext cx="11114735" cy="23462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a:latin typeface="+mn-lt"/>
              </a:rPr>
              <a:t>SHE: a generic framework that can extend common fixed window algorithms to sliding windows. </a:t>
            </a:r>
          </a:p>
          <a:p>
            <a:pPr marL="285750" indent="-285750">
              <a:lnSpc>
                <a:spcPct val="150000"/>
              </a:lnSpc>
              <a:buFont typeface="Arial" panose="020B0604020202020204" pitchFamily="34" charset="0"/>
              <a:buChar char="•"/>
            </a:pPr>
            <a:r>
              <a:rPr lang="en-US" altLang="zh-CN" sz="2000" dirty="0">
                <a:latin typeface="+mn-lt"/>
              </a:rPr>
              <a:t>Small memory cost, high speed, high accuracy, and dedicated hardware support.</a:t>
            </a:r>
          </a:p>
          <a:p>
            <a:pPr marL="285750" indent="-285750">
              <a:lnSpc>
                <a:spcPct val="150000"/>
              </a:lnSpc>
              <a:buFont typeface="Arial" panose="020B0604020202020204" pitchFamily="34" charset="0"/>
              <a:buChar char="•"/>
            </a:pPr>
            <a:r>
              <a:rPr lang="en-US" altLang="zh-CN" sz="2000" dirty="0">
                <a:latin typeface="+mn-lt"/>
              </a:rPr>
              <a:t>We combine SHE with five well-known fixed window algorithms.</a:t>
            </a:r>
          </a:p>
          <a:p>
            <a:pPr marL="285750" indent="-285750">
              <a:lnSpc>
                <a:spcPct val="150000"/>
              </a:lnSpc>
              <a:buFont typeface="Arial" panose="020B0604020202020204" pitchFamily="34" charset="0"/>
              <a:buChar char="•"/>
            </a:pPr>
            <a:r>
              <a:rPr lang="en-US" altLang="zh-CN" sz="2000" dirty="0">
                <a:latin typeface="+mn-lt"/>
              </a:rPr>
              <a:t>We implemented SHE on both CPU and FPGA. All codes are released at </a:t>
            </a:r>
            <a:r>
              <a:rPr lang="en-US" altLang="zh-CN" sz="2000" dirty="0" err="1">
                <a:latin typeface="+mn-lt"/>
              </a:rPr>
              <a:t>Github</a:t>
            </a:r>
            <a:r>
              <a:rPr lang="en-US" altLang="zh-CN" sz="2000" dirty="0">
                <a:latin typeface="+mn-lt"/>
              </a:rPr>
              <a:t>.</a:t>
            </a:r>
          </a:p>
        </p:txBody>
      </p:sp>
      <p:pic>
        <p:nvPicPr>
          <p:cNvPr id="2" name="已录下的声音">
            <a:hlinkClick r:id="" action="ppaction://media"/>
            <a:extLst>
              <a:ext uri="{FF2B5EF4-FFF2-40B4-BE49-F238E27FC236}">
                <a16:creationId xmlns:a16="http://schemas.microsoft.com/office/drawing/2014/main" id="{272A0B4D-6C3A-48E4-B39F-A482E05D39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21289" y="6222320"/>
            <a:ext cx="420687" cy="420687"/>
          </a:xfrm>
          <a:prstGeom prst="rect">
            <a:avLst/>
          </a:prstGeom>
        </p:spPr>
      </p:pic>
    </p:spTree>
    <p:extLst>
      <p:ext uri="{BB962C8B-B14F-4D97-AF65-F5344CB8AC3E}">
        <p14:creationId xmlns:p14="http://schemas.microsoft.com/office/powerpoint/2010/main" val="187142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8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矩形 128">
            <a:extLst>
              <a:ext uri="{FF2B5EF4-FFF2-40B4-BE49-F238E27FC236}">
                <a16:creationId xmlns:a16="http://schemas.microsoft.com/office/drawing/2014/main" id="{95945A1C-9DEC-4AD8-BA98-F4BE71E82DF3}"/>
              </a:ext>
            </a:extLst>
          </p:cNvPr>
          <p:cNvSpPr/>
          <p:nvPr/>
        </p:nvSpPr>
        <p:spPr>
          <a:xfrm>
            <a:off x="5827301" y="3159492"/>
            <a:ext cx="1969625" cy="1243134"/>
          </a:xfrm>
          <a:prstGeom prst="rect">
            <a:avLst/>
          </a:prstGeom>
          <a:solidFill>
            <a:schemeClr val="accent5">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Processing Algorithm</a:t>
            </a:r>
          </a:p>
        </p:txBody>
      </p:sp>
      <p:sp>
        <p:nvSpPr>
          <p:cNvPr id="61" name="矩形 60">
            <a:extLst>
              <a:ext uri="{FF2B5EF4-FFF2-40B4-BE49-F238E27FC236}">
                <a16:creationId xmlns:a16="http://schemas.microsoft.com/office/drawing/2014/main" id="{2067AE44-FA74-4C62-B288-EFB362286AA1}"/>
              </a:ext>
            </a:extLst>
          </p:cNvPr>
          <p:cNvSpPr/>
          <p:nvPr/>
        </p:nvSpPr>
        <p:spPr>
          <a:xfrm>
            <a:off x="3946286" y="3159492"/>
            <a:ext cx="1969625" cy="1243134"/>
          </a:xfrm>
          <a:prstGeom prst="rect">
            <a:avLst/>
          </a:prstGeom>
          <a:solidFill>
            <a:schemeClr val="accent5">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Processing Algorithm</a:t>
            </a:r>
          </a:p>
        </p:txBody>
      </p:sp>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323491" cy="646331"/>
            </a:xfrm>
            <a:prstGeom prst="rect">
              <a:avLst/>
            </a:prstGeom>
            <a:noFill/>
          </p:spPr>
          <p:txBody>
            <a:bodyPr wrap="none">
              <a:spAutoFit/>
            </a:bodyPr>
            <a:lstStyle/>
            <a:p>
              <a:r>
                <a:rPr lang="en-US" altLang="zh-CN" sz="3600" dirty="0">
                  <a:latin typeface="+mj-lt"/>
                  <a:ea typeface="FZCuHeiSongS-B-GB"/>
                </a:rPr>
                <a:t>Processing Models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rPr>
                <a:t>fixed windows and sliding windows</a:t>
              </a:r>
              <a:endParaRPr lang="zh-CN" altLang="zh-CN" sz="2000" dirty="0">
                <a:solidFill>
                  <a:schemeClr val="tx1">
                    <a:lumMod val="50000"/>
                    <a:lumOff val="50000"/>
                  </a:schemeClr>
                </a:solidFill>
                <a:latin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4" name="文本框 3">
            <a:extLst>
              <a:ext uri="{FF2B5EF4-FFF2-40B4-BE49-F238E27FC236}">
                <a16:creationId xmlns:a16="http://schemas.microsoft.com/office/drawing/2014/main" id="{11536AC4-8F5E-4E28-9AEA-F0E99404B79C}"/>
              </a:ext>
            </a:extLst>
          </p:cNvPr>
          <p:cNvSpPr txBox="1"/>
          <p:nvPr/>
        </p:nvSpPr>
        <p:spPr>
          <a:xfrm>
            <a:off x="961566" y="2577101"/>
            <a:ext cx="2467433" cy="461665"/>
          </a:xfrm>
          <a:prstGeom prst="rect">
            <a:avLst/>
          </a:prstGeom>
          <a:noFill/>
        </p:spPr>
        <p:txBody>
          <a:bodyPr wrap="square" rtlCol="0">
            <a:spAutoFit/>
          </a:bodyPr>
          <a:lstStyle/>
          <a:p>
            <a:pPr algn="dist"/>
            <a:r>
              <a:rPr lang="en-US" altLang="zh-CN" sz="2400" dirty="0">
                <a:latin typeface="+mn-lt"/>
              </a:rPr>
              <a:t>Fixed window</a:t>
            </a:r>
            <a:endParaRPr lang="zh-CN" altLang="en-US" sz="2400" dirty="0">
              <a:latin typeface="+mn-lt"/>
            </a:endParaRPr>
          </a:p>
        </p:txBody>
      </p:sp>
      <p:sp>
        <p:nvSpPr>
          <p:cNvPr id="64" name="左大括号 63">
            <a:extLst>
              <a:ext uri="{FF2B5EF4-FFF2-40B4-BE49-F238E27FC236}">
                <a16:creationId xmlns:a16="http://schemas.microsoft.com/office/drawing/2014/main" id="{995BCC17-B955-4818-BF5D-BB1E2A92DF42}"/>
              </a:ext>
            </a:extLst>
          </p:cNvPr>
          <p:cNvSpPr/>
          <p:nvPr/>
        </p:nvSpPr>
        <p:spPr>
          <a:xfrm rot="16200000" flipH="1">
            <a:off x="4804711" y="1536598"/>
            <a:ext cx="252779" cy="1793784"/>
          </a:xfrm>
          <a:prstGeom prst="leftBrace">
            <a:avLst>
              <a:gd name="adj1" fmla="val 8333"/>
              <a:gd name="adj2" fmla="val 48898"/>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DB3BDE8F-9096-45AA-B7DE-20FC0C7D3862}"/>
              </a:ext>
            </a:extLst>
          </p:cNvPr>
          <p:cNvCxnSpPr>
            <a:cxnSpLocks/>
          </p:cNvCxnSpPr>
          <p:nvPr/>
        </p:nvCxnSpPr>
        <p:spPr>
          <a:xfrm>
            <a:off x="3969313" y="3038766"/>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770B4E5-DD25-4BDA-B6F4-48B157D66C7C}"/>
              </a:ext>
            </a:extLst>
          </p:cNvPr>
          <p:cNvSpPr txBox="1"/>
          <p:nvPr/>
        </p:nvSpPr>
        <p:spPr>
          <a:xfrm>
            <a:off x="3903225" y="1946286"/>
            <a:ext cx="2055749" cy="338554"/>
          </a:xfrm>
          <a:prstGeom prst="rect">
            <a:avLst/>
          </a:prstGeom>
          <a:noFill/>
        </p:spPr>
        <p:txBody>
          <a:bodyPr wrap="square" rtlCol="0">
            <a:spAutoFit/>
          </a:bodyPr>
          <a:lstStyle/>
          <a:p>
            <a:pPr algn="ctr"/>
            <a:r>
              <a:rPr lang="en-US" altLang="zh-CN" sz="1600" dirty="0">
                <a:latin typeface="+mn-lt"/>
              </a:rPr>
              <a:t>Window 1</a:t>
            </a:r>
            <a:endParaRPr lang="zh-CN" altLang="en-US" sz="1600" dirty="0">
              <a:latin typeface="+mn-lt"/>
            </a:endParaRPr>
          </a:p>
        </p:txBody>
      </p:sp>
      <p:sp>
        <p:nvSpPr>
          <p:cNvPr id="67" name="左大括号 66">
            <a:extLst>
              <a:ext uri="{FF2B5EF4-FFF2-40B4-BE49-F238E27FC236}">
                <a16:creationId xmlns:a16="http://schemas.microsoft.com/office/drawing/2014/main" id="{95CB3050-CA0F-46BA-9503-E339BCF61AC8}"/>
              </a:ext>
            </a:extLst>
          </p:cNvPr>
          <p:cNvSpPr/>
          <p:nvPr/>
        </p:nvSpPr>
        <p:spPr>
          <a:xfrm rot="16200000" flipH="1">
            <a:off x="6709441" y="1536598"/>
            <a:ext cx="252779" cy="1793784"/>
          </a:xfrm>
          <a:prstGeom prst="leftBrace">
            <a:avLst>
              <a:gd name="adj1" fmla="val 8333"/>
              <a:gd name="adj2" fmla="val 48898"/>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1F87AE82-748F-46C9-AF3C-AEDD59B407FF}"/>
              </a:ext>
            </a:extLst>
          </p:cNvPr>
          <p:cNvSpPr txBox="1"/>
          <p:nvPr/>
        </p:nvSpPr>
        <p:spPr>
          <a:xfrm>
            <a:off x="5807955" y="1946286"/>
            <a:ext cx="2055749" cy="338554"/>
          </a:xfrm>
          <a:prstGeom prst="rect">
            <a:avLst/>
          </a:prstGeom>
          <a:noFill/>
        </p:spPr>
        <p:txBody>
          <a:bodyPr wrap="square" rtlCol="0">
            <a:spAutoFit/>
          </a:bodyPr>
          <a:lstStyle/>
          <a:p>
            <a:pPr algn="ctr"/>
            <a:r>
              <a:rPr lang="en-US" altLang="zh-CN" sz="1600" dirty="0">
                <a:latin typeface="+mn-lt"/>
              </a:rPr>
              <a:t>Window 2</a:t>
            </a:r>
            <a:endParaRPr lang="zh-CN" altLang="en-US" sz="1600" dirty="0">
              <a:latin typeface="+mn-lt"/>
            </a:endParaRPr>
          </a:p>
        </p:txBody>
      </p:sp>
      <p:sp>
        <p:nvSpPr>
          <p:cNvPr id="69" name="左大括号 68">
            <a:extLst>
              <a:ext uri="{FF2B5EF4-FFF2-40B4-BE49-F238E27FC236}">
                <a16:creationId xmlns:a16="http://schemas.microsoft.com/office/drawing/2014/main" id="{34FC088E-0945-4B8E-9541-D835EB92A471}"/>
              </a:ext>
            </a:extLst>
          </p:cNvPr>
          <p:cNvSpPr/>
          <p:nvPr/>
        </p:nvSpPr>
        <p:spPr>
          <a:xfrm rot="16200000" flipH="1">
            <a:off x="8614171" y="1536598"/>
            <a:ext cx="252779" cy="1793784"/>
          </a:xfrm>
          <a:prstGeom prst="leftBrace">
            <a:avLst>
              <a:gd name="adj1" fmla="val 8333"/>
              <a:gd name="adj2" fmla="val 48898"/>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9F287E45-F929-4BF3-AF10-AFD96372D95F}"/>
              </a:ext>
            </a:extLst>
          </p:cNvPr>
          <p:cNvSpPr txBox="1"/>
          <p:nvPr/>
        </p:nvSpPr>
        <p:spPr>
          <a:xfrm>
            <a:off x="7712685" y="1946286"/>
            <a:ext cx="2055749" cy="338554"/>
          </a:xfrm>
          <a:prstGeom prst="rect">
            <a:avLst/>
          </a:prstGeom>
          <a:noFill/>
        </p:spPr>
        <p:txBody>
          <a:bodyPr wrap="square" rtlCol="0">
            <a:spAutoFit/>
          </a:bodyPr>
          <a:lstStyle/>
          <a:p>
            <a:pPr algn="ctr"/>
            <a:r>
              <a:rPr lang="en-US" altLang="zh-CN" sz="1600" dirty="0">
                <a:latin typeface="+mn-lt"/>
              </a:rPr>
              <a:t>Window 3</a:t>
            </a:r>
            <a:endParaRPr lang="zh-CN" altLang="en-US" sz="1600" dirty="0">
              <a:latin typeface="+mn-lt"/>
            </a:endParaRPr>
          </a:p>
        </p:txBody>
      </p:sp>
      <p:sp>
        <p:nvSpPr>
          <p:cNvPr id="72" name="立方体 71">
            <a:extLst>
              <a:ext uri="{FF2B5EF4-FFF2-40B4-BE49-F238E27FC236}">
                <a16:creationId xmlns:a16="http://schemas.microsoft.com/office/drawing/2014/main" id="{F9E5CBFB-04A0-4C6B-A7B1-A6BBA15FEDB8}"/>
              </a:ext>
            </a:extLst>
          </p:cNvPr>
          <p:cNvSpPr/>
          <p:nvPr/>
        </p:nvSpPr>
        <p:spPr>
          <a:xfrm>
            <a:off x="4038316"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07" name="立方体 106">
            <a:extLst>
              <a:ext uri="{FF2B5EF4-FFF2-40B4-BE49-F238E27FC236}">
                <a16:creationId xmlns:a16="http://schemas.microsoft.com/office/drawing/2014/main" id="{8EB84531-30E1-4338-8076-946FFDC60D5D}"/>
              </a:ext>
            </a:extLst>
          </p:cNvPr>
          <p:cNvSpPr/>
          <p:nvPr/>
        </p:nvSpPr>
        <p:spPr>
          <a:xfrm>
            <a:off x="4419262"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08" name="立方体 107">
            <a:extLst>
              <a:ext uri="{FF2B5EF4-FFF2-40B4-BE49-F238E27FC236}">
                <a16:creationId xmlns:a16="http://schemas.microsoft.com/office/drawing/2014/main" id="{6D08517F-1648-4028-87C8-F152B236FAD2}"/>
              </a:ext>
            </a:extLst>
          </p:cNvPr>
          <p:cNvSpPr/>
          <p:nvPr/>
        </p:nvSpPr>
        <p:spPr>
          <a:xfrm>
            <a:off x="4800208"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109" name="立方体 108">
            <a:extLst>
              <a:ext uri="{FF2B5EF4-FFF2-40B4-BE49-F238E27FC236}">
                <a16:creationId xmlns:a16="http://schemas.microsoft.com/office/drawing/2014/main" id="{BCBAAD9B-FB7E-416E-BDD2-33EF785B2FA7}"/>
              </a:ext>
            </a:extLst>
          </p:cNvPr>
          <p:cNvSpPr/>
          <p:nvPr/>
        </p:nvSpPr>
        <p:spPr>
          <a:xfrm>
            <a:off x="5181154"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10" name="立方体 109">
            <a:extLst>
              <a:ext uri="{FF2B5EF4-FFF2-40B4-BE49-F238E27FC236}">
                <a16:creationId xmlns:a16="http://schemas.microsoft.com/office/drawing/2014/main" id="{0D7A2685-80FA-445B-AEEA-8E6841C7A4E2}"/>
              </a:ext>
            </a:extLst>
          </p:cNvPr>
          <p:cNvSpPr/>
          <p:nvPr/>
        </p:nvSpPr>
        <p:spPr>
          <a:xfrm>
            <a:off x="5562100"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111" name="立方体 110">
            <a:extLst>
              <a:ext uri="{FF2B5EF4-FFF2-40B4-BE49-F238E27FC236}">
                <a16:creationId xmlns:a16="http://schemas.microsoft.com/office/drawing/2014/main" id="{6F90B0B6-AD81-4375-B0A9-79F86113D7E1}"/>
              </a:ext>
            </a:extLst>
          </p:cNvPr>
          <p:cNvSpPr/>
          <p:nvPr/>
        </p:nvSpPr>
        <p:spPr>
          <a:xfrm>
            <a:off x="5943046"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18" name="立方体 117">
            <a:extLst>
              <a:ext uri="{FF2B5EF4-FFF2-40B4-BE49-F238E27FC236}">
                <a16:creationId xmlns:a16="http://schemas.microsoft.com/office/drawing/2014/main" id="{2096AA5F-97EA-4601-8AB0-093564C47897}"/>
              </a:ext>
            </a:extLst>
          </p:cNvPr>
          <p:cNvSpPr/>
          <p:nvPr/>
        </p:nvSpPr>
        <p:spPr>
          <a:xfrm>
            <a:off x="6321938"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119" name="立方体 118">
            <a:extLst>
              <a:ext uri="{FF2B5EF4-FFF2-40B4-BE49-F238E27FC236}">
                <a16:creationId xmlns:a16="http://schemas.microsoft.com/office/drawing/2014/main" id="{B376B434-FA07-4F1F-A132-D50FE9587B96}"/>
              </a:ext>
            </a:extLst>
          </p:cNvPr>
          <p:cNvSpPr/>
          <p:nvPr/>
        </p:nvSpPr>
        <p:spPr>
          <a:xfrm>
            <a:off x="6702884"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20" name="立方体 119">
            <a:extLst>
              <a:ext uri="{FF2B5EF4-FFF2-40B4-BE49-F238E27FC236}">
                <a16:creationId xmlns:a16="http://schemas.microsoft.com/office/drawing/2014/main" id="{F47F4348-5DC5-401D-8EFA-70065C11CC32}"/>
              </a:ext>
            </a:extLst>
          </p:cNvPr>
          <p:cNvSpPr/>
          <p:nvPr/>
        </p:nvSpPr>
        <p:spPr>
          <a:xfrm>
            <a:off x="7083830" y="2666140"/>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21" name="立方体 120">
            <a:extLst>
              <a:ext uri="{FF2B5EF4-FFF2-40B4-BE49-F238E27FC236}">
                <a16:creationId xmlns:a16="http://schemas.microsoft.com/office/drawing/2014/main" id="{964ADD29-0476-48B8-B32E-E5F391E39454}"/>
              </a:ext>
            </a:extLst>
          </p:cNvPr>
          <p:cNvSpPr/>
          <p:nvPr/>
        </p:nvSpPr>
        <p:spPr>
          <a:xfrm>
            <a:off x="7464776"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22" name="立方体 121">
            <a:extLst>
              <a:ext uri="{FF2B5EF4-FFF2-40B4-BE49-F238E27FC236}">
                <a16:creationId xmlns:a16="http://schemas.microsoft.com/office/drawing/2014/main" id="{A2CB6B5D-598A-44A3-A517-D5B41C91C08E}"/>
              </a:ext>
            </a:extLst>
          </p:cNvPr>
          <p:cNvSpPr/>
          <p:nvPr/>
        </p:nvSpPr>
        <p:spPr>
          <a:xfrm>
            <a:off x="7845722"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3" name="立方体 122">
            <a:extLst>
              <a:ext uri="{FF2B5EF4-FFF2-40B4-BE49-F238E27FC236}">
                <a16:creationId xmlns:a16="http://schemas.microsoft.com/office/drawing/2014/main" id="{0F021F88-DE70-450D-954D-30EC44AAD7E3}"/>
              </a:ext>
            </a:extLst>
          </p:cNvPr>
          <p:cNvSpPr/>
          <p:nvPr/>
        </p:nvSpPr>
        <p:spPr>
          <a:xfrm>
            <a:off x="8226668"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4" name="立方体 123">
            <a:extLst>
              <a:ext uri="{FF2B5EF4-FFF2-40B4-BE49-F238E27FC236}">
                <a16:creationId xmlns:a16="http://schemas.microsoft.com/office/drawing/2014/main" id="{47A9DD1B-DB5E-4D76-8EBF-C66699D2C630}"/>
              </a:ext>
            </a:extLst>
          </p:cNvPr>
          <p:cNvSpPr/>
          <p:nvPr/>
        </p:nvSpPr>
        <p:spPr>
          <a:xfrm>
            <a:off x="8605560"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5" name="立方体 124">
            <a:extLst>
              <a:ext uri="{FF2B5EF4-FFF2-40B4-BE49-F238E27FC236}">
                <a16:creationId xmlns:a16="http://schemas.microsoft.com/office/drawing/2014/main" id="{9DDD152D-445D-4ECE-AF35-C493F0312B47}"/>
              </a:ext>
            </a:extLst>
          </p:cNvPr>
          <p:cNvSpPr/>
          <p:nvPr/>
        </p:nvSpPr>
        <p:spPr>
          <a:xfrm>
            <a:off x="8986506"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6" name="立方体 125">
            <a:extLst>
              <a:ext uri="{FF2B5EF4-FFF2-40B4-BE49-F238E27FC236}">
                <a16:creationId xmlns:a16="http://schemas.microsoft.com/office/drawing/2014/main" id="{6A0517F4-6991-4EBB-AC4E-9D69716EB7B6}"/>
              </a:ext>
            </a:extLst>
          </p:cNvPr>
          <p:cNvSpPr/>
          <p:nvPr/>
        </p:nvSpPr>
        <p:spPr>
          <a:xfrm>
            <a:off x="9367452" y="2662505"/>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7" name="箭头: 右 126">
            <a:extLst>
              <a:ext uri="{FF2B5EF4-FFF2-40B4-BE49-F238E27FC236}">
                <a16:creationId xmlns:a16="http://schemas.microsoft.com/office/drawing/2014/main" id="{296BC3E1-B7DD-4199-A40C-4E67F25A509E}"/>
              </a:ext>
            </a:extLst>
          </p:cNvPr>
          <p:cNvSpPr/>
          <p:nvPr/>
        </p:nvSpPr>
        <p:spPr>
          <a:xfrm rot="5400000">
            <a:off x="5208443" y="4401003"/>
            <a:ext cx="216968" cy="461665"/>
          </a:xfrm>
          <a:prstGeom prst="rightArrow">
            <a:avLst/>
          </a:prstGeom>
          <a:solidFill>
            <a:schemeClr val="accent5">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27EF9C36-4887-4509-AA91-AB712F2180BA}"/>
              </a:ext>
            </a:extLst>
          </p:cNvPr>
          <p:cNvSpPr txBox="1"/>
          <p:nvPr/>
        </p:nvSpPr>
        <p:spPr>
          <a:xfrm>
            <a:off x="3696373" y="4740320"/>
            <a:ext cx="2469449" cy="369332"/>
          </a:xfrm>
          <a:prstGeom prst="rect">
            <a:avLst/>
          </a:prstGeom>
          <a:noFill/>
        </p:spPr>
        <p:txBody>
          <a:bodyPr wrap="square" rtlCol="0">
            <a:spAutoFit/>
          </a:bodyPr>
          <a:lstStyle/>
          <a:p>
            <a:r>
              <a:rPr lang="en-US" altLang="zh-CN" dirty="0">
                <a:latin typeface="+mn-lt"/>
              </a:rPr>
              <a:t>Results of window 1</a:t>
            </a:r>
            <a:endParaRPr lang="zh-CN" altLang="en-US" dirty="0">
              <a:latin typeface="+mn-lt"/>
            </a:endParaRPr>
          </a:p>
        </p:txBody>
      </p:sp>
      <p:sp>
        <p:nvSpPr>
          <p:cNvPr id="14" name="云形 13">
            <a:extLst>
              <a:ext uri="{FF2B5EF4-FFF2-40B4-BE49-F238E27FC236}">
                <a16:creationId xmlns:a16="http://schemas.microsoft.com/office/drawing/2014/main" id="{5570B136-806E-4599-B8A8-8AC8CA8BDDA8}"/>
              </a:ext>
            </a:extLst>
          </p:cNvPr>
          <p:cNvSpPr/>
          <p:nvPr/>
        </p:nvSpPr>
        <p:spPr>
          <a:xfrm>
            <a:off x="4246169" y="3294691"/>
            <a:ext cx="1369855" cy="1024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rPr>
              <a:t>Reset to 0!</a:t>
            </a:r>
            <a:endParaRPr lang="zh-CN" altLang="en-US" dirty="0">
              <a:solidFill>
                <a:srgbClr val="C00000"/>
              </a:solidFill>
            </a:endParaRPr>
          </a:p>
        </p:txBody>
      </p:sp>
      <p:sp>
        <p:nvSpPr>
          <p:cNvPr id="130" name="箭头: 右 129">
            <a:extLst>
              <a:ext uri="{FF2B5EF4-FFF2-40B4-BE49-F238E27FC236}">
                <a16:creationId xmlns:a16="http://schemas.microsoft.com/office/drawing/2014/main" id="{ADF5E67A-FD1D-49FB-88F0-6C7612EAB717}"/>
              </a:ext>
            </a:extLst>
          </p:cNvPr>
          <p:cNvSpPr/>
          <p:nvPr/>
        </p:nvSpPr>
        <p:spPr>
          <a:xfrm rot="5400000">
            <a:off x="7089458" y="4401003"/>
            <a:ext cx="216968" cy="461665"/>
          </a:xfrm>
          <a:prstGeom prst="rightArrow">
            <a:avLst/>
          </a:prstGeom>
          <a:solidFill>
            <a:schemeClr val="accent5">
              <a:lumMod val="20000"/>
              <a:lumOff val="8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FF5B3900-9586-436C-971B-8E38C35663B4}"/>
              </a:ext>
            </a:extLst>
          </p:cNvPr>
          <p:cNvSpPr txBox="1"/>
          <p:nvPr/>
        </p:nvSpPr>
        <p:spPr>
          <a:xfrm>
            <a:off x="5577388" y="4740320"/>
            <a:ext cx="2469449" cy="369332"/>
          </a:xfrm>
          <a:prstGeom prst="rect">
            <a:avLst/>
          </a:prstGeom>
          <a:noFill/>
        </p:spPr>
        <p:txBody>
          <a:bodyPr wrap="square" rtlCol="0">
            <a:spAutoFit/>
          </a:bodyPr>
          <a:lstStyle/>
          <a:p>
            <a:r>
              <a:rPr lang="en-US" altLang="zh-CN" dirty="0">
                <a:latin typeface="+mn-lt"/>
              </a:rPr>
              <a:t>Results of window 2</a:t>
            </a:r>
            <a:endParaRPr lang="zh-CN" altLang="en-US" dirty="0">
              <a:latin typeface="+mn-lt"/>
            </a:endParaRPr>
          </a:p>
        </p:txBody>
      </p:sp>
      <p:sp>
        <p:nvSpPr>
          <p:cNvPr id="132" name="云形 131">
            <a:extLst>
              <a:ext uri="{FF2B5EF4-FFF2-40B4-BE49-F238E27FC236}">
                <a16:creationId xmlns:a16="http://schemas.microsoft.com/office/drawing/2014/main" id="{66014069-B7D6-48D5-B3F9-8DD268D13601}"/>
              </a:ext>
            </a:extLst>
          </p:cNvPr>
          <p:cNvSpPr/>
          <p:nvPr/>
        </p:nvSpPr>
        <p:spPr>
          <a:xfrm>
            <a:off x="6127184" y="3294691"/>
            <a:ext cx="1369855" cy="1024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00000"/>
                </a:solidFill>
              </a:rPr>
              <a:t>Reset to 0!</a:t>
            </a:r>
            <a:endParaRPr lang="zh-CN" altLang="en-US" dirty="0">
              <a:solidFill>
                <a:srgbClr val="C00000"/>
              </a:solidFill>
            </a:endParaRPr>
          </a:p>
        </p:txBody>
      </p:sp>
      <p:sp>
        <p:nvSpPr>
          <p:cNvPr id="133" name="左大括号 132">
            <a:extLst>
              <a:ext uri="{FF2B5EF4-FFF2-40B4-BE49-F238E27FC236}">
                <a16:creationId xmlns:a16="http://schemas.microsoft.com/office/drawing/2014/main" id="{427123D3-0BDB-48F5-B7A0-6E34C8358462}"/>
              </a:ext>
            </a:extLst>
          </p:cNvPr>
          <p:cNvSpPr/>
          <p:nvPr/>
        </p:nvSpPr>
        <p:spPr>
          <a:xfrm>
            <a:off x="1948033" y="5261289"/>
            <a:ext cx="357047" cy="1527391"/>
          </a:xfrm>
          <a:prstGeom prst="leftBrace">
            <a:avLst>
              <a:gd name="adj1" fmla="val 8333"/>
              <a:gd name="adj2" fmla="val 42163"/>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5E5117FF-4AB7-4568-A9DD-77F737B8CF60}"/>
              </a:ext>
            </a:extLst>
          </p:cNvPr>
          <p:cNvSpPr txBox="1"/>
          <p:nvPr/>
        </p:nvSpPr>
        <p:spPr>
          <a:xfrm>
            <a:off x="959551" y="5503177"/>
            <a:ext cx="1447981" cy="830997"/>
          </a:xfrm>
          <a:prstGeom prst="rect">
            <a:avLst/>
          </a:prstGeom>
          <a:noFill/>
        </p:spPr>
        <p:txBody>
          <a:bodyPr wrap="square" rtlCol="0">
            <a:spAutoFit/>
          </a:bodyPr>
          <a:lstStyle/>
          <a:p>
            <a:r>
              <a:rPr lang="en-US" altLang="zh-CN" sz="2400" dirty="0">
                <a:latin typeface="+mn-lt"/>
              </a:rPr>
              <a:t>User Query</a:t>
            </a:r>
            <a:endParaRPr lang="zh-CN" altLang="en-US" sz="2400" dirty="0">
              <a:latin typeface="+mn-lt"/>
            </a:endParaRPr>
          </a:p>
        </p:txBody>
      </p:sp>
      <p:sp>
        <p:nvSpPr>
          <p:cNvPr id="136" name="文本框 135">
            <a:extLst>
              <a:ext uri="{FF2B5EF4-FFF2-40B4-BE49-F238E27FC236}">
                <a16:creationId xmlns:a16="http://schemas.microsoft.com/office/drawing/2014/main" id="{D347F64D-6A8A-40A7-A6BF-E58608E39183}"/>
              </a:ext>
            </a:extLst>
          </p:cNvPr>
          <p:cNvSpPr txBox="1"/>
          <p:nvPr/>
        </p:nvSpPr>
        <p:spPr>
          <a:xfrm>
            <a:off x="2461647" y="5277278"/>
            <a:ext cx="9224586" cy="1323439"/>
          </a:xfrm>
          <a:prstGeom prst="rect">
            <a:avLst/>
          </a:prstGeom>
          <a:noFill/>
        </p:spPr>
        <p:txBody>
          <a:bodyPr wrap="square" rtlCol="0">
            <a:spAutoFit/>
          </a:bodyPr>
          <a:lstStyle/>
          <a:p>
            <a:r>
              <a:rPr lang="en-US" altLang="zh-CN" sz="2000" i="1" dirty="0">
                <a:latin typeface="+mn-lt"/>
              </a:rPr>
              <a:t>Membership: Does </a:t>
            </a:r>
            <a:r>
              <a:rPr lang="zh-CN" altLang="en-US" sz="2000" i="1" dirty="0">
                <a:latin typeface="+mn-lt"/>
              </a:rPr>
              <a:t>“</a:t>
            </a:r>
            <a:r>
              <a:rPr lang="en-US" altLang="zh-CN" sz="2000" i="1" dirty="0">
                <a:latin typeface="+mn-lt"/>
              </a:rPr>
              <a:t>a</a:t>
            </a:r>
            <a:r>
              <a:rPr lang="zh-CN" altLang="en-US" sz="2000" i="1" dirty="0">
                <a:latin typeface="+mn-lt"/>
              </a:rPr>
              <a:t>”</a:t>
            </a:r>
            <a:r>
              <a:rPr lang="en-US" altLang="zh-CN" sz="2000" i="1" dirty="0">
                <a:latin typeface="+mn-lt"/>
              </a:rPr>
              <a:t> appear in window 1?   Yes.</a:t>
            </a:r>
          </a:p>
          <a:p>
            <a:r>
              <a:rPr lang="en-US" altLang="zh-CN" sz="2000" i="1" dirty="0">
                <a:latin typeface="+mn-lt"/>
              </a:rPr>
              <a:t>Cardinality: How many distinct items are there in window 1?    4 items.</a:t>
            </a:r>
          </a:p>
          <a:p>
            <a:r>
              <a:rPr lang="en-US" altLang="zh-CN" sz="2000" i="1" dirty="0">
                <a:latin typeface="+mn-lt"/>
              </a:rPr>
              <a:t>Frequency: How many times does </a:t>
            </a:r>
            <a:r>
              <a:rPr lang="zh-CN" altLang="en-US" sz="2000" i="1" dirty="0">
                <a:latin typeface="+mn-lt"/>
              </a:rPr>
              <a:t>“</a:t>
            </a:r>
            <a:r>
              <a:rPr lang="en-US" altLang="zh-CN" sz="2000" i="1" dirty="0">
                <a:latin typeface="+mn-lt"/>
              </a:rPr>
              <a:t>a</a:t>
            </a:r>
            <a:r>
              <a:rPr lang="zh-CN" altLang="en-US" sz="2000" i="1" dirty="0">
                <a:latin typeface="+mn-lt"/>
              </a:rPr>
              <a:t>”</a:t>
            </a:r>
            <a:r>
              <a:rPr lang="en-US" altLang="zh-CN" sz="2000" i="1" dirty="0">
                <a:latin typeface="+mn-lt"/>
              </a:rPr>
              <a:t> appear in window 1?     2 times.</a:t>
            </a:r>
          </a:p>
          <a:p>
            <a:r>
              <a:rPr lang="en-US" altLang="zh-CN" sz="2000" i="1" dirty="0">
                <a:latin typeface="+mn-lt"/>
              </a:rPr>
              <a:t>…more</a:t>
            </a:r>
          </a:p>
        </p:txBody>
      </p:sp>
      <p:sp>
        <p:nvSpPr>
          <p:cNvPr id="137" name="文本框 136">
            <a:extLst>
              <a:ext uri="{FF2B5EF4-FFF2-40B4-BE49-F238E27FC236}">
                <a16:creationId xmlns:a16="http://schemas.microsoft.com/office/drawing/2014/main" id="{F30FF406-BDD3-43B0-943C-1B80C3F88101}"/>
              </a:ext>
            </a:extLst>
          </p:cNvPr>
          <p:cNvSpPr txBox="1"/>
          <p:nvPr/>
        </p:nvSpPr>
        <p:spPr>
          <a:xfrm>
            <a:off x="10035510" y="2607878"/>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pic>
        <p:nvPicPr>
          <p:cNvPr id="2" name="已录下的声音">
            <a:hlinkClick r:id="" action="ppaction://media"/>
            <a:extLst>
              <a:ext uri="{FF2B5EF4-FFF2-40B4-BE49-F238E27FC236}">
                <a16:creationId xmlns:a16="http://schemas.microsoft.com/office/drawing/2014/main" id="{286456FA-B39C-4491-A1B7-C33B0E70B0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55481" y="6327643"/>
            <a:ext cx="420687" cy="420687"/>
          </a:xfrm>
          <a:prstGeom prst="rect">
            <a:avLst/>
          </a:prstGeom>
        </p:spPr>
      </p:pic>
    </p:spTree>
    <p:extLst>
      <p:ext uri="{BB962C8B-B14F-4D97-AF65-F5344CB8AC3E}">
        <p14:creationId xmlns:p14="http://schemas.microsoft.com/office/powerpoint/2010/main" val="9398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74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29167E-6 -3.33333E-6 L 0.00013 0.09005 " pathEditMode="relative" rAng="0" ptsTypes="AA">
                                      <p:cBhvr>
                                        <p:cTn id="10" dur="1000" fill="hold"/>
                                        <p:tgtEl>
                                          <p:spTgt spid="72"/>
                                        </p:tgtEl>
                                        <p:attrNameLst>
                                          <p:attrName>ppt_x</p:attrName>
                                          <p:attrName>ppt_y</p:attrName>
                                        </p:attrNameLst>
                                      </p:cBhvr>
                                      <p:rCtr x="0" y="449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29167E-6 -3.33333E-6 L 0.00013 0.09005 " pathEditMode="relative" rAng="0" ptsTypes="AA">
                                      <p:cBhvr>
                                        <p:cTn id="14" dur="1000" fill="hold"/>
                                        <p:tgtEl>
                                          <p:spTgt spid="107"/>
                                        </p:tgtEl>
                                        <p:attrNameLst>
                                          <p:attrName>ppt_x</p:attrName>
                                          <p:attrName>ppt_y</p:attrName>
                                        </p:attrNameLst>
                                      </p:cBhvr>
                                      <p:rCtr x="0" y="449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29167E-6 -3.33333E-6 L 0.00013 0.09005 " pathEditMode="relative" rAng="0" ptsTypes="AA">
                                      <p:cBhvr>
                                        <p:cTn id="18" dur="1000" fill="hold"/>
                                        <p:tgtEl>
                                          <p:spTgt spid="108"/>
                                        </p:tgtEl>
                                        <p:attrNameLst>
                                          <p:attrName>ppt_x</p:attrName>
                                          <p:attrName>ppt_y</p:attrName>
                                        </p:attrNameLst>
                                      </p:cBhvr>
                                      <p:rCtr x="0" y="4491"/>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29167E-6 -3.7037E-7 L 0.00013 0.09005 " pathEditMode="relative" rAng="0" ptsTypes="AA">
                                      <p:cBhvr>
                                        <p:cTn id="22" dur="1000" fill="hold"/>
                                        <p:tgtEl>
                                          <p:spTgt spid="109"/>
                                        </p:tgtEl>
                                        <p:attrNameLst>
                                          <p:attrName>ppt_x</p:attrName>
                                          <p:attrName>ppt_y</p:attrName>
                                        </p:attrNameLst>
                                      </p:cBhvr>
                                      <p:rCtr x="0" y="4491"/>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2.29167E-6 -3.7037E-7 L 0.00013 0.09005 " pathEditMode="relative" rAng="0" ptsTypes="AA">
                                      <p:cBhvr>
                                        <p:cTn id="26" dur="1000" fill="hold"/>
                                        <p:tgtEl>
                                          <p:spTgt spid="110"/>
                                        </p:tgtEl>
                                        <p:attrNameLst>
                                          <p:attrName>ppt_x</p:attrName>
                                          <p:attrName>ppt_y</p:attrName>
                                        </p:attrNameLst>
                                      </p:cBhvr>
                                      <p:rCtr x="0" y="4491"/>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1"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wipe(up)">
                                      <p:cBhvr>
                                        <p:cTn id="31" dur="500"/>
                                        <p:tgtEl>
                                          <p:spTgt spid="127"/>
                                        </p:tgtEl>
                                      </p:cBhvr>
                                    </p:animEffect>
                                  </p:childTnLst>
                                </p:cTn>
                              </p:par>
                              <p:par>
                                <p:cTn id="32" presetID="22" presetClass="entr" presetSubtype="1" fill="hold" grpId="1"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wipe(up)">
                                      <p:cBhvr>
                                        <p:cTn id="34" dur="500"/>
                                        <p:tgtEl>
                                          <p:spTgt spid="1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1"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0" nodeType="clickEffect">
                                  <p:stCondLst>
                                    <p:cond delay="0"/>
                                  </p:stCondLst>
                                  <p:childTnLst>
                                    <p:anim calcmode="lin" valueType="num">
                                      <p:cBhvr additive="base">
                                        <p:cTn id="44" dur="500"/>
                                        <p:tgtEl>
                                          <p:spTgt spid="14"/>
                                        </p:tgtEl>
                                        <p:attrNameLst>
                                          <p:attrName>ppt_x</p:attrName>
                                        </p:attrNameLst>
                                      </p:cBhvr>
                                      <p:tavLst>
                                        <p:tav tm="0">
                                          <p:val>
                                            <p:strVal val="ppt_x"/>
                                          </p:val>
                                        </p:tav>
                                        <p:tav tm="100000">
                                          <p:val>
                                            <p:strVal val="ppt_x"/>
                                          </p:val>
                                        </p:tav>
                                      </p:tavLst>
                                    </p:anim>
                                    <p:anim calcmode="lin" valueType="num">
                                      <p:cBhvr additive="base">
                                        <p:cTn id="45" dur="500"/>
                                        <p:tgtEl>
                                          <p:spTgt spid="14"/>
                                        </p:tgtEl>
                                        <p:attrNameLst>
                                          <p:attrName>ppt_y</p:attrName>
                                        </p:attrNameLst>
                                      </p:cBhvr>
                                      <p:tavLst>
                                        <p:tav tm="0">
                                          <p:val>
                                            <p:strVal val="ppt_y"/>
                                          </p:val>
                                        </p:tav>
                                        <p:tav tm="100000">
                                          <p:val>
                                            <p:strVal val="1+ppt_h/2"/>
                                          </p:val>
                                        </p:tav>
                                      </p:tavLst>
                                    </p:anim>
                                    <p:set>
                                      <p:cBhvr>
                                        <p:cTn id="46" dur="1" fill="hold">
                                          <p:stCondLst>
                                            <p:cond delay="499"/>
                                          </p:stCondLst>
                                        </p:cTn>
                                        <p:tgtEl>
                                          <p:spTgt spid="14"/>
                                        </p:tgtEl>
                                        <p:attrNameLst>
                                          <p:attrName>style.visibility</p:attrName>
                                        </p:attrNameLst>
                                      </p:cBhvr>
                                      <p:to>
                                        <p:strVal val="hidden"/>
                                      </p:to>
                                    </p:set>
                                  </p:childTnLst>
                                </p:cTn>
                              </p:par>
                              <p:par>
                                <p:cTn id="47" presetID="2" presetClass="exit" presetSubtype="4" fill="hold" grpId="0" nodeType="withEffect">
                                  <p:stCondLst>
                                    <p:cond delay="0"/>
                                  </p:stCondLst>
                                  <p:childTnLst>
                                    <p:anim calcmode="lin" valueType="num">
                                      <p:cBhvr additive="base">
                                        <p:cTn id="48" dur="500"/>
                                        <p:tgtEl>
                                          <p:spTgt spid="127"/>
                                        </p:tgtEl>
                                        <p:attrNameLst>
                                          <p:attrName>ppt_x</p:attrName>
                                        </p:attrNameLst>
                                      </p:cBhvr>
                                      <p:tavLst>
                                        <p:tav tm="0">
                                          <p:val>
                                            <p:strVal val="ppt_x"/>
                                          </p:val>
                                        </p:tav>
                                        <p:tav tm="100000">
                                          <p:val>
                                            <p:strVal val="ppt_x"/>
                                          </p:val>
                                        </p:tav>
                                      </p:tavLst>
                                    </p:anim>
                                    <p:anim calcmode="lin" valueType="num">
                                      <p:cBhvr additive="base">
                                        <p:cTn id="49" dur="500"/>
                                        <p:tgtEl>
                                          <p:spTgt spid="127"/>
                                        </p:tgtEl>
                                        <p:attrNameLst>
                                          <p:attrName>ppt_y</p:attrName>
                                        </p:attrNameLst>
                                      </p:cBhvr>
                                      <p:tavLst>
                                        <p:tav tm="0">
                                          <p:val>
                                            <p:strVal val="ppt_y"/>
                                          </p:val>
                                        </p:tav>
                                        <p:tav tm="100000">
                                          <p:val>
                                            <p:strVal val="1+ppt_h/2"/>
                                          </p:val>
                                        </p:tav>
                                      </p:tavLst>
                                    </p:anim>
                                    <p:set>
                                      <p:cBhvr>
                                        <p:cTn id="50" dur="1" fill="hold">
                                          <p:stCondLst>
                                            <p:cond delay="499"/>
                                          </p:stCondLst>
                                        </p:cTn>
                                        <p:tgtEl>
                                          <p:spTgt spid="127"/>
                                        </p:tgtEl>
                                        <p:attrNameLst>
                                          <p:attrName>style.visibility</p:attrName>
                                        </p:attrNameLst>
                                      </p:cBhvr>
                                      <p:to>
                                        <p:strVal val="hidden"/>
                                      </p:to>
                                    </p:set>
                                  </p:childTnLst>
                                </p:cTn>
                              </p:par>
                              <p:par>
                                <p:cTn id="51" presetID="2" presetClass="exit" presetSubtype="4" fill="hold" grpId="0" nodeType="withEffect">
                                  <p:stCondLst>
                                    <p:cond delay="0"/>
                                  </p:stCondLst>
                                  <p:childTnLst>
                                    <p:anim calcmode="lin" valueType="num">
                                      <p:cBhvr additive="base">
                                        <p:cTn id="52" dur="500"/>
                                        <p:tgtEl>
                                          <p:spTgt spid="128"/>
                                        </p:tgtEl>
                                        <p:attrNameLst>
                                          <p:attrName>ppt_x</p:attrName>
                                        </p:attrNameLst>
                                      </p:cBhvr>
                                      <p:tavLst>
                                        <p:tav tm="0">
                                          <p:val>
                                            <p:strVal val="ppt_x"/>
                                          </p:val>
                                        </p:tav>
                                        <p:tav tm="100000">
                                          <p:val>
                                            <p:strVal val="ppt_x"/>
                                          </p:val>
                                        </p:tav>
                                      </p:tavLst>
                                    </p:anim>
                                    <p:anim calcmode="lin" valueType="num">
                                      <p:cBhvr additive="base">
                                        <p:cTn id="53" dur="500"/>
                                        <p:tgtEl>
                                          <p:spTgt spid="128"/>
                                        </p:tgtEl>
                                        <p:attrNameLst>
                                          <p:attrName>ppt_y</p:attrName>
                                        </p:attrNameLst>
                                      </p:cBhvr>
                                      <p:tavLst>
                                        <p:tav tm="0">
                                          <p:val>
                                            <p:strVal val="ppt_y"/>
                                          </p:val>
                                        </p:tav>
                                        <p:tav tm="100000">
                                          <p:val>
                                            <p:strVal val="1+ppt_h/2"/>
                                          </p:val>
                                        </p:tav>
                                      </p:tavLst>
                                    </p:anim>
                                    <p:set>
                                      <p:cBhvr>
                                        <p:cTn id="54" dur="1" fill="hold">
                                          <p:stCondLst>
                                            <p:cond delay="499"/>
                                          </p:stCondLst>
                                        </p:cTn>
                                        <p:tgtEl>
                                          <p:spTgt spid="128"/>
                                        </p:tgtEl>
                                        <p:attrNameLst>
                                          <p:attrName>style.visibility</p:attrName>
                                        </p:attrNameLst>
                                      </p:cBhvr>
                                      <p:to>
                                        <p:strVal val="hidden"/>
                                      </p:to>
                                    </p:set>
                                  </p:childTnLst>
                                </p:cTn>
                              </p:par>
                              <p:par>
                                <p:cTn id="55" presetID="2" presetClass="exit" presetSubtype="4" fill="hold" grpId="0" nodeType="withEffect">
                                  <p:stCondLst>
                                    <p:cond delay="0"/>
                                  </p:stCondLst>
                                  <p:childTnLst>
                                    <p:anim calcmode="lin" valueType="num">
                                      <p:cBhvr additive="base">
                                        <p:cTn id="56" dur="500"/>
                                        <p:tgtEl>
                                          <p:spTgt spid="61"/>
                                        </p:tgtEl>
                                        <p:attrNameLst>
                                          <p:attrName>ppt_x</p:attrName>
                                        </p:attrNameLst>
                                      </p:cBhvr>
                                      <p:tavLst>
                                        <p:tav tm="0">
                                          <p:val>
                                            <p:strVal val="ppt_x"/>
                                          </p:val>
                                        </p:tav>
                                        <p:tav tm="100000">
                                          <p:val>
                                            <p:strVal val="ppt_x"/>
                                          </p:val>
                                        </p:tav>
                                      </p:tavLst>
                                    </p:anim>
                                    <p:anim calcmode="lin" valueType="num">
                                      <p:cBhvr additive="base">
                                        <p:cTn id="57" dur="500"/>
                                        <p:tgtEl>
                                          <p:spTgt spid="61"/>
                                        </p:tgtEl>
                                        <p:attrNameLst>
                                          <p:attrName>ppt_y</p:attrName>
                                        </p:attrNameLst>
                                      </p:cBhvr>
                                      <p:tavLst>
                                        <p:tav tm="0">
                                          <p:val>
                                            <p:strVal val="ppt_y"/>
                                          </p:val>
                                        </p:tav>
                                        <p:tav tm="100000">
                                          <p:val>
                                            <p:strVal val="1+ppt_h/2"/>
                                          </p:val>
                                        </p:tav>
                                      </p:tavLst>
                                    </p:anim>
                                    <p:set>
                                      <p:cBhvr>
                                        <p:cTn id="58" dur="1" fill="hold">
                                          <p:stCondLst>
                                            <p:cond delay="499"/>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72"/>
                                        </p:tgtEl>
                                      </p:cBhvr>
                                    </p:animEffect>
                                    <p:set>
                                      <p:cBhvr>
                                        <p:cTn id="63" dur="1" fill="hold">
                                          <p:stCondLst>
                                            <p:cond delay="499"/>
                                          </p:stCondLst>
                                        </p:cTn>
                                        <p:tgtEl>
                                          <p:spTgt spid="72"/>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07"/>
                                        </p:tgtEl>
                                      </p:cBhvr>
                                    </p:animEffect>
                                    <p:set>
                                      <p:cBhvr>
                                        <p:cTn id="66" dur="1" fill="hold">
                                          <p:stCondLst>
                                            <p:cond delay="499"/>
                                          </p:stCondLst>
                                        </p:cTn>
                                        <p:tgtEl>
                                          <p:spTgt spid="107"/>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08"/>
                                        </p:tgtEl>
                                      </p:cBhvr>
                                    </p:animEffect>
                                    <p:set>
                                      <p:cBhvr>
                                        <p:cTn id="69" dur="1" fill="hold">
                                          <p:stCondLst>
                                            <p:cond delay="499"/>
                                          </p:stCondLst>
                                        </p:cTn>
                                        <p:tgtEl>
                                          <p:spTgt spid="10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09"/>
                                        </p:tgtEl>
                                      </p:cBhvr>
                                    </p:animEffect>
                                    <p:set>
                                      <p:cBhvr>
                                        <p:cTn id="72" dur="1" fill="hold">
                                          <p:stCondLst>
                                            <p:cond delay="499"/>
                                          </p:stCondLst>
                                        </p:cTn>
                                        <p:tgtEl>
                                          <p:spTgt spid="10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10"/>
                                        </p:tgtEl>
                                      </p:cBhvr>
                                    </p:animEffect>
                                    <p:set>
                                      <p:cBhvr>
                                        <p:cTn id="75" dur="1" fill="hold">
                                          <p:stCondLst>
                                            <p:cond delay="499"/>
                                          </p:stCondLst>
                                        </p:cTn>
                                        <p:tgtEl>
                                          <p:spTgt spid="11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1" nodeType="clickEffect">
                                  <p:stCondLst>
                                    <p:cond delay="0"/>
                                  </p:stCondLst>
                                  <p:childTnLst>
                                    <p:set>
                                      <p:cBhvr>
                                        <p:cTn id="79" dur="1" fill="hold">
                                          <p:stCondLst>
                                            <p:cond delay="0"/>
                                          </p:stCondLst>
                                        </p:cTn>
                                        <p:tgtEl>
                                          <p:spTgt spid="12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0" nodeType="clickEffect">
                                  <p:stCondLst>
                                    <p:cond delay="0"/>
                                  </p:stCondLst>
                                  <p:childTnLst>
                                    <p:animMotion origin="layout" path="M 2.29167E-6 -3.7037E-7 L 0.00013 0.09005 " pathEditMode="relative" rAng="0" ptsTypes="AA">
                                      <p:cBhvr>
                                        <p:cTn id="83" dur="1000" fill="hold"/>
                                        <p:tgtEl>
                                          <p:spTgt spid="111"/>
                                        </p:tgtEl>
                                        <p:attrNameLst>
                                          <p:attrName>ppt_x</p:attrName>
                                          <p:attrName>ppt_y</p:attrName>
                                        </p:attrNameLst>
                                      </p:cBhvr>
                                      <p:rCtr x="0" y="4491"/>
                                    </p:animMotion>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70833E-6 -3.33333E-6 L 0.00013 0.09005 " pathEditMode="relative" rAng="0" ptsTypes="AA">
                                      <p:cBhvr>
                                        <p:cTn id="87" dur="1000" fill="hold"/>
                                        <p:tgtEl>
                                          <p:spTgt spid="118"/>
                                        </p:tgtEl>
                                        <p:attrNameLst>
                                          <p:attrName>ppt_x</p:attrName>
                                          <p:attrName>ppt_y</p:attrName>
                                        </p:attrNameLst>
                                      </p:cBhvr>
                                      <p:rCtr x="0" y="4491"/>
                                    </p:animMotion>
                                  </p:childTnLst>
                                </p:cTn>
                              </p:par>
                            </p:childTnLst>
                          </p:cTn>
                        </p:par>
                      </p:childTnLst>
                    </p:cTn>
                  </p:par>
                  <p:par>
                    <p:cTn id="88" fill="hold">
                      <p:stCondLst>
                        <p:cond delay="indefinite"/>
                      </p:stCondLst>
                      <p:childTnLst>
                        <p:par>
                          <p:cTn id="89" fill="hold">
                            <p:stCondLst>
                              <p:cond delay="0"/>
                            </p:stCondLst>
                            <p:childTnLst>
                              <p:par>
                                <p:cTn id="90" presetID="42" presetClass="path" presetSubtype="0" accel="50000" decel="50000" fill="hold" grpId="0" nodeType="clickEffect">
                                  <p:stCondLst>
                                    <p:cond delay="0"/>
                                  </p:stCondLst>
                                  <p:childTnLst>
                                    <p:animMotion origin="layout" path="M 2.70833E-6 -3.33333E-6 L 0.00013 0.09005 " pathEditMode="relative" rAng="0" ptsTypes="AA">
                                      <p:cBhvr>
                                        <p:cTn id="91" dur="1000" fill="hold"/>
                                        <p:tgtEl>
                                          <p:spTgt spid="119"/>
                                        </p:tgtEl>
                                        <p:attrNameLst>
                                          <p:attrName>ppt_x</p:attrName>
                                          <p:attrName>ppt_y</p:attrName>
                                        </p:attrNameLst>
                                      </p:cBhvr>
                                      <p:rCtr x="0" y="4491"/>
                                    </p:animMotion>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0" nodeType="clickEffect">
                                  <p:stCondLst>
                                    <p:cond delay="0"/>
                                  </p:stCondLst>
                                  <p:childTnLst>
                                    <p:animMotion origin="layout" path="M 2.70833E-6 -3.33333E-6 L 0.00013 0.09005 " pathEditMode="relative" rAng="0" ptsTypes="AA">
                                      <p:cBhvr>
                                        <p:cTn id="95" dur="1000" fill="hold"/>
                                        <p:tgtEl>
                                          <p:spTgt spid="120"/>
                                        </p:tgtEl>
                                        <p:attrNameLst>
                                          <p:attrName>ppt_x</p:attrName>
                                          <p:attrName>ppt_y</p:attrName>
                                        </p:attrNameLst>
                                      </p:cBhvr>
                                      <p:rCtr x="0" y="4491"/>
                                    </p:animMotion>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0" nodeType="clickEffect">
                                  <p:stCondLst>
                                    <p:cond delay="0"/>
                                  </p:stCondLst>
                                  <p:childTnLst>
                                    <p:animMotion origin="layout" path="M 2.70833E-6 -3.7037E-7 L 0.00013 0.09005 " pathEditMode="relative" rAng="0" ptsTypes="AA">
                                      <p:cBhvr>
                                        <p:cTn id="99" dur="1000" fill="hold"/>
                                        <p:tgtEl>
                                          <p:spTgt spid="121"/>
                                        </p:tgtEl>
                                        <p:attrNameLst>
                                          <p:attrName>ppt_x</p:attrName>
                                          <p:attrName>ppt_y</p:attrName>
                                        </p:attrNameLst>
                                      </p:cBhvr>
                                      <p:rCtr x="0" y="4491"/>
                                    </p:animMotion>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1" nodeType="clickEffect">
                                  <p:stCondLst>
                                    <p:cond delay="0"/>
                                  </p:stCondLst>
                                  <p:childTnLst>
                                    <p:set>
                                      <p:cBhvr>
                                        <p:cTn id="103" dur="1" fill="hold">
                                          <p:stCondLst>
                                            <p:cond delay="0"/>
                                          </p:stCondLst>
                                        </p:cTn>
                                        <p:tgtEl>
                                          <p:spTgt spid="130"/>
                                        </p:tgtEl>
                                        <p:attrNameLst>
                                          <p:attrName>style.visibility</p:attrName>
                                        </p:attrNameLst>
                                      </p:cBhvr>
                                      <p:to>
                                        <p:strVal val="visible"/>
                                      </p:to>
                                    </p:set>
                                    <p:animEffect transition="in" filter="wipe(up)">
                                      <p:cBhvr>
                                        <p:cTn id="104" dur="500"/>
                                        <p:tgtEl>
                                          <p:spTgt spid="130"/>
                                        </p:tgtEl>
                                      </p:cBhvr>
                                    </p:animEffect>
                                  </p:childTnLst>
                                </p:cTn>
                              </p:par>
                              <p:par>
                                <p:cTn id="105" presetID="22" presetClass="entr" presetSubtype="1" fill="hold" grpId="1" nodeType="withEffect">
                                  <p:stCondLst>
                                    <p:cond delay="0"/>
                                  </p:stCondLst>
                                  <p:childTnLst>
                                    <p:set>
                                      <p:cBhvr>
                                        <p:cTn id="106" dur="1" fill="hold">
                                          <p:stCondLst>
                                            <p:cond delay="0"/>
                                          </p:stCondLst>
                                        </p:cTn>
                                        <p:tgtEl>
                                          <p:spTgt spid="131"/>
                                        </p:tgtEl>
                                        <p:attrNameLst>
                                          <p:attrName>style.visibility</p:attrName>
                                        </p:attrNameLst>
                                      </p:cBhvr>
                                      <p:to>
                                        <p:strVal val="visible"/>
                                      </p:to>
                                    </p:set>
                                    <p:animEffect transition="in" filter="wipe(up)">
                                      <p:cBhvr>
                                        <p:cTn id="107" dur="500"/>
                                        <p:tgtEl>
                                          <p:spTgt spid="131"/>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1" nodeType="clickEffect">
                                  <p:stCondLst>
                                    <p:cond delay="0"/>
                                  </p:stCondLst>
                                  <p:childTnLst>
                                    <p:set>
                                      <p:cBhvr>
                                        <p:cTn id="111" dur="1" fill="hold">
                                          <p:stCondLst>
                                            <p:cond delay="0"/>
                                          </p:stCondLst>
                                        </p:cTn>
                                        <p:tgtEl>
                                          <p:spTgt spid="132"/>
                                        </p:tgtEl>
                                        <p:attrNameLst>
                                          <p:attrName>style.visibility</p:attrName>
                                        </p:attrNameLst>
                                      </p:cBhvr>
                                      <p:to>
                                        <p:strVal val="visible"/>
                                      </p:to>
                                    </p:set>
                                    <p:anim calcmode="lin" valueType="num">
                                      <p:cBhvr additive="base">
                                        <p:cTn id="112" dur="500" fill="hold"/>
                                        <p:tgtEl>
                                          <p:spTgt spid="132"/>
                                        </p:tgtEl>
                                        <p:attrNameLst>
                                          <p:attrName>ppt_x</p:attrName>
                                        </p:attrNameLst>
                                      </p:cBhvr>
                                      <p:tavLst>
                                        <p:tav tm="0">
                                          <p:val>
                                            <p:strVal val="#ppt_x"/>
                                          </p:val>
                                        </p:tav>
                                        <p:tav tm="100000">
                                          <p:val>
                                            <p:strVal val="#ppt_x"/>
                                          </p:val>
                                        </p:tav>
                                      </p:tavLst>
                                    </p:anim>
                                    <p:anim calcmode="lin" valueType="num">
                                      <p:cBhvr additive="base">
                                        <p:cTn id="113"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xit" presetSubtype="4" fill="hold" grpId="0" nodeType="clickEffect">
                                  <p:stCondLst>
                                    <p:cond delay="0"/>
                                  </p:stCondLst>
                                  <p:childTnLst>
                                    <p:anim calcmode="lin" valueType="num">
                                      <p:cBhvr additive="base">
                                        <p:cTn id="117" dur="500"/>
                                        <p:tgtEl>
                                          <p:spTgt spid="132"/>
                                        </p:tgtEl>
                                        <p:attrNameLst>
                                          <p:attrName>ppt_x</p:attrName>
                                        </p:attrNameLst>
                                      </p:cBhvr>
                                      <p:tavLst>
                                        <p:tav tm="0">
                                          <p:val>
                                            <p:strVal val="ppt_x"/>
                                          </p:val>
                                        </p:tav>
                                        <p:tav tm="100000">
                                          <p:val>
                                            <p:strVal val="ppt_x"/>
                                          </p:val>
                                        </p:tav>
                                      </p:tavLst>
                                    </p:anim>
                                    <p:anim calcmode="lin" valueType="num">
                                      <p:cBhvr additive="base">
                                        <p:cTn id="118" dur="500"/>
                                        <p:tgtEl>
                                          <p:spTgt spid="132"/>
                                        </p:tgtEl>
                                        <p:attrNameLst>
                                          <p:attrName>ppt_y</p:attrName>
                                        </p:attrNameLst>
                                      </p:cBhvr>
                                      <p:tavLst>
                                        <p:tav tm="0">
                                          <p:val>
                                            <p:strVal val="ppt_y"/>
                                          </p:val>
                                        </p:tav>
                                        <p:tav tm="100000">
                                          <p:val>
                                            <p:strVal val="1+ppt_h/2"/>
                                          </p:val>
                                        </p:tav>
                                      </p:tavLst>
                                    </p:anim>
                                    <p:set>
                                      <p:cBhvr>
                                        <p:cTn id="119" dur="1" fill="hold">
                                          <p:stCondLst>
                                            <p:cond delay="499"/>
                                          </p:stCondLst>
                                        </p:cTn>
                                        <p:tgtEl>
                                          <p:spTgt spid="132"/>
                                        </p:tgtEl>
                                        <p:attrNameLst>
                                          <p:attrName>style.visibility</p:attrName>
                                        </p:attrNameLst>
                                      </p:cBhvr>
                                      <p:to>
                                        <p:strVal val="hidden"/>
                                      </p:to>
                                    </p:set>
                                  </p:childTnLst>
                                </p:cTn>
                              </p:par>
                              <p:par>
                                <p:cTn id="120" presetID="2" presetClass="exit" presetSubtype="4" fill="hold" grpId="0" nodeType="withEffect">
                                  <p:stCondLst>
                                    <p:cond delay="0"/>
                                  </p:stCondLst>
                                  <p:childTnLst>
                                    <p:anim calcmode="lin" valueType="num">
                                      <p:cBhvr additive="base">
                                        <p:cTn id="121" dur="500"/>
                                        <p:tgtEl>
                                          <p:spTgt spid="130"/>
                                        </p:tgtEl>
                                        <p:attrNameLst>
                                          <p:attrName>ppt_x</p:attrName>
                                        </p:attrNameLst>
                                      </p:cBhvr>
                                      <p:tavLst>
                                        <p:tav tm="0">
                                          <p:val>
                                            <p:strVal val="ppt_x"/>
                                          </p:val>
                                        </p:tav>
                                        <p:tav tm="100000">
                                          <p:val>
                                            <p:strVal val="ppt_x"/>
                                          </p:val>
                                        </p:tav>
                                      </p:tavLst>
                                    </p:anim>
                                    <p:anim calcmode="lin" valueType="num">
                                      <p:cBhvr additive="base">
                                        <p:cTn id="122" dur="500"/>
                                        <p:tgtEl>
                                          <p:spTgt spid="130"/>
                                        </p:tgtEl>
                                        <p:attrNameLst>
                                          <p:attrName>ppt_y</p:attrName>
                                        </p:attrNameLst>
                                      </p:cBhvr>
                                      <p:tavLst>
                                        <p:tav tm="0">
                                          <p:val>
                                            <p:strVal val="ppt_y"/>
                                          </p:val>
                                        </p:tav>
                                        <p:tav tm="100000">
                                          <p:val>
                                            <p:strVal val="1+ppt_h/2"/>
                                          </p:val>
                                        </p:tav>
                                      </p:tavLst>
                                    </p:anim>
                                    <p:set>
                                      <p:cBhvr>
                                        <p:cTn id="123" dur="1" fill="hold">
                                          <p:stCondLst>
                                            <p:cond delay="499"/>
                                          </p:stCondLst>
                                        </p:cTn>
                                        <p:tgtEl>
                                          <p:spTgt spid="130"/>
                                        </p:tgtEl>
                                        <p:attrNameLst>
                                          <p:attrName>style.visibility</p:attrName>
                                        </p:attrNameLst>
                                      </p:cBhvr>
                                      <p:to>
                                        <p:strVal val="hidden"/>
                                      </p:to>
                                    </p:set>
                                  </p:childTnLst>
                                </p:cTn>
                              </p:par>
                              <p:par>
                                <p:cTn id="124" presetID="2" presetClass="exit" presetSubtype="4" fill="hold" grpId="0" nodeType="withEffect">
                                  <p:stCondLst>
                                    <p:cond delay="0"/>
                                  </p:stCondLst>
                                  <p:childTnLst>
                                    <p:anim calcmode="lin" valueType="num">
                                      <p:cBhvr additive="base">
                                        <p:cTn id="125" dur="500"/>
                                        <p:tgtEl>
                                          <p:spTgt spid="131"/>
                                        </p:tgtEl>
                                        <p:attrNameLst>
                                          <p:attrName>ppt_x</p:attrName>
                                        </p:attrNameLst>
                                      </p:cBhvr>
                                      <p:tavLst>
                                        <p:tav tm="0">
                                          <p:val>
                                            <p:strVal val="ppt_x"/>
                                          </p:val>
                                        </p:tav>
                                        <p:tav tm="100000">
                                          <p:val>
                                            <p:strVal val="ppt_x"/>
                                          </p:val>
                                        </p:tav>
                                      </p:tavLst>
                                    </p:anim>
                                    <p:anim calcmode="lin" valueType="num">
                                      <p:cBhvr additive="base">
                                        <p:cTn id="126" dur="500"/>
                                        <p:tgtEl>
                                          <p:spTgt spid="131"/>
                                        </p:tgtEl>
                                        <p:attrNameLst>
                                          <p:attrName>ppt_y</p:attrName>
                                        </p:attrNameLst>
                                      </p:cBhvr>
                                      <p:tavLst>
                                        <p:tav tm="0">
                                          <p:val>
                                            <p:strVal val="ppt_y"/>
                                          </p:val>
                                        </p:tav>
                                        <p:tav tm="100000">
                                          <p:val>
                                            <p:strVal val="1+ppt_h/2"/>
                                          </p:val>
                                        </p:tav>
                                      </p:tavLst>
                                    </p:anim>
                                    <p:set>
                                      <p:cBhvr>
                                        <p:cTn id="127" dur="1" fill="hold">
                                          <p:stCondLst>
                                            <p:cond delay="499"/>
                                          </p:stCondLst>
                                        </p:cTn>
                                        <p:tgtEl>
                                          <p:spTgt spid="131"/>
                                        </p:tgtEl>
                                        <p:attrNameLst>
                                          <p:attrName>style.visibility</p:attrName>
                                        </p:attrNameLst>
                                      </p:cBhvr>
                                      <p:to>
                                        <p:strVal val="hidden"/>
                                      </p:to>
                                    </p:set>
                                  </p:childTnLst>
                                </p:cTn>
                              </p:par>
                              <p:par>
                                <p:cTn id="128" presetID="2" presetClass="exit" presetSubtype="4" fill="hold" grpId="0" nodeType="withEffect">
                                  <p:stCondLst>
                                    <p:cond delay="0"/>
                                  </p:stCondLst>
                                  <p:childTnLst>
                                    <p:anim calcmode="lin" valueType="num">
                                      <p:cBhvr additive="base">
                                        <p:cTn id="129" dur="500"/>
                                        <p:tgtEl>
                                          <p:spTgt spid="129"/>
                                        </p:tgtEl>
                                        <p:attrNameLst>
                                          <p:attrName>ppt_x</p:attrName>
                                        </p:attrNameLst>
                                      </p:cBhvr>
                                      <p:tavLst>
                                        <p:tav tm="0">
                                          <p:val>
                                            <p:strVal val="ppt_x"/>
                                          </p:val>
                                        </p:tav>
                                        <p:tav tm="100000">
                                          <p:val>
                                            <p:strVal val="ppt_x"/>
                                          </p:val>
                                        </p:tav>
                                      </p:tavLst>
                                    </p:anim>
                                    <p:anim calcmode="lin" valueType="num">
                                      <p:cBhvr additive="base">
                                        <p:cTn id="130" dur="500"/>
                                        <p:tgtEl>
                                          <p:spTgt spid="129"/>
                                        </p:tgtEl>
                                        <p:attrNameLst>
                                          <p:attrName>ppt_y</p:attrName>
                                        </p:attrNameLst>
                                      </p:cBhvr>
                                      <p:tavLst>
                                        <p:tav tm="0">
                                          <p:val>
                                            <p:strVal val="ppt_y"/>
                                          </p:val>
                                        </p:tav>
                                        <p:tav tm="100000">
                                          <p:val>
                                            <p:strVal val="1+ppt_h/2"/>
                                          </p:val>
                                        </p:tav>
                                      </p:tavLst>
                                    </p:anim>
                                    <p:set>
                                      <p:cBhvr>
                                        <p:cTn id="131" dur="1" fill="hold">
                                          <p:stCondLst>
                                            <p:cond delay="4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2" fill="hold" display="0">
                  <p:stCondLst>
                    <p:cond delay="indefinite"/>
                  </p:stCondLst>
                  <p:endCondLst>
                    <p:cond evt="onStopAudio" delay="0">
                      <p:tgtEl>
                        <p:sldTgt/>
                      </p:tgtEl>
                    </p:cond>
                  </p:endCondLst>
                </p:cTn>
                <p:tgtEl>
                  <p:spTgt spid="2"/>
                </p:tgtEl>
              </p:cMediaNode>
            </p:audio>
          </p:childTnLst>
        </p:cTn>
      </p:par>
    </p:tnLst>
    <p:bldLst>
      <p:bldP spid="129" grpId="0" animBg="1"/>
      <p:bldP spid="129" grpId="1" animBg="1"/>
      <p:bldP spid="61" grpId="0" animBg="1"/>
      <p:bldP spid="72" grpId="0" animBg="1"/>
      <p:bldP spid="72"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8" grpId="0" animBg="1"/>
      <p:bldP spid="119" grpId="0" animBg="1"/>
      <p:bldP spid="120" grpId="0" animBg="1"/>
      <p:bldP spid="121" grpId="0" animBg="1"/>
      <p:bldP spid="127" grpId="0" animBg="1"/>
      <p:bldP spid="127" grpId="1" animBg="1"/>
      <p:bldP spid="128" grpId="0"/>
      <p:bldP spid="128" grpId="1"/>
      <p:bldP spid="14" grpId="0" animBg="1"/>
      <p:bldP spid="14" grpId="1" animBg="1"/>
      <p:bldP spid="130" grpId="0" animBg="1"/>
      <p:bldP spid="130" grpId="1" animBg="1"/>
      <p:bldP spid="131" grpId="0"/>
      <p:bldP spid="131" grpId="1"/>
      <p:bldP spid="132" grpId="0" animBg="1"/>
      <p:bldP spid="13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067AE44-FA74-4C62-B288-EFB362286AA1}"/>
              </a:ext>
            </a:extLst>
          </p:cNvPr>
          <p:cNvSpPr/>
          <p:nvPr/>
        </p:nvSpPr>
        <p:spPr>
          <a:xfrm>
            <a:off x="3946286" y="3063658"/>
            <a:ext cx="1969625" cy="1243134"/>
          </a:xfrm>
          <a:prstGeom prst="rect">
            <a:avLst/>
          </a:prstGeom>
          <a:solidFill>
            <a:schemeClr val="accent5">
              <a:lumMod val="40000"/>
              <a:lumOff val="6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r>
              <a:rPr lang="en-US" altLang="zh-CN" dirty="0">
                <a:solidFill>
                  <a:schemeClr val="tx1"/>
                </a:solidFill>
              </a:rPr>
              <a:t>Processing Algorithm</a:t>
            </a:r>
          </a:p>
        </p:txBody>
      </p:sp>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4323491" cy="646331"/>
            </a:xfrm>
            <a:prstGeom prst="rect">
              <a:avLst/>
            </a:prstGeom>
            <a:noFill/>
          </p:spPr>
          <p:txBody>
            <a:bodyPr wrap="none">
              <a:spAutoFit/>
            </a:bodyPr>
            <a:lstStyle/>
            <a:p>
              <a:r>
                <a:rPr lang="en-US" altLang="zh-CN" sz="3600" dirty="0">
                  <a:latin typeface="+mj-lt"/>
                  <a:ea typeface="FZCuHeiSongS-B-GB"/>
                </a:rPr>
                <a:t>Processing Models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fixed windows and sliding windows</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4" name="文本框 3">
            <a:extLst>
              <a:ext uri="{FF2B5EF4-FFF2-40B4-BE49-F238E27FC236}">
                <a16:creationId xmlns:a16="http://schemas.microsoft.com/office/drawing/2014/main" id="{11536AC4-8F5E-4E28-9AEA-F0E99404B79C}"/>
              </a:ext>
            </a:extLst>
          </p:cNvPr>
          <p:cNvSpPr txBox="1"/>
          <p:nvPr/>
        </p:nvSpPr>
        <p:spPr>
          <a:xfrm>
            <a:off x="961566" y="2481267"/>
            <a:ext cx="2467433" cy="461665"/>
          </a:xfrm>
          <a:prstGeom prst="rect">
            <a:avLst/>
          </a:prstGeom>
          <a:noFill/>
        </p:spPr>
        <p:txBody>
          <a:bodyPr wrap="square" rtlCol="0">
            <a:spAutoFit/>
          </a:bodyPr>
          <a:lstStyle/>
          <a:p>
            <a:pPr algn="dist"/>
            <a:r>
              <a:rPr lang="en-US" altLang="zh-CN" sz="2400" dirty="0">
                <a:latin typeface="+mn-lt"/>
              </a:rPr>
              <a:t>Sliding window</a:t>
            </a:r>
            <a:endParaRPr lang="zh-CN" altLang="en-US" sz="2400" dirty="0">
              <a:latin typeface="+mn-lt"/>
            </a:endParaRPr>
          </a:p>
        </p:txBody>
      </p:sp>
      <p:cxnSp>
        <p:nvCxnSpPr>
          <p:cNvPr id="8" name="直接箭头连接符 7">
            <a:extLst>
              <a:ext uri="{FF2B5EF4-FFF2-40B4-BE49-F238E27FC236}">
                <a16:creationId xmlns:a16="http://schemas.microsoft.com/office/drawing/2014/main" id="{DB3BDE8F-9096-45AA-B7DE-20FC0C7D3862}"/>
              </a:ext>
            </a:extLst>
          </p:cNvPr>
          <p:cNvCxnSpPr>
            <a:cxnSpLocks/>
          </p:cNvCxnSpPr>
          <p:nvPr/>
        </p:nvCxnSpPr>
        <p:spPr>
          <a:xfrm>
            <a:off x="3969313" y="2942932"/>
            <a:ext cx="676492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ECC7FC03-D0A9-46CE-A78D-470982A6DA9A}"/>
              </a:ext>
            </a:extLst>
          </p:cNvPr>
          <p:cNvSpPr txBox="1"/>
          <p:nvPr/>
        </p:nvSpPr>
        <p:spPr>
          <a:xfrm>
            <a:off x="9998985" y="2512044"/>
            <a:ext cx="943648" cy="400110"/>
          </a:xfrm>
          <a:prstGeom prst="rect">
            <a:avLst/>
          </a:prstGeom>
          <a:noFill/>
        </p:spPr>
        <p:txBody>
          <a:bodyPr wrap="square" rtlCol="0">
            <a:spAutoFit/>
          </a:bodyPr>
          <a:lstStyle/>
          <a:p>
            <a:r>
              <a:rPr lang="en-US" altLang="zh-CN" sz="2000" dirty="0">
                <a:solidFill>
                  <a:srgbClr val="C00000"/>
                </a:solidFill>
                <a:latin typeface="+mn-lt"/>
              </a:rPr>
              <a:t>Time</a:t>
            </a:r>
            <a:endParaRPr lang="zh-CN" altLang="en-US" sz="2000" dirty="0">
              <a:solidFill>
                <a:srgbClr val="C00000"/>
              </a:solidFill>
              <a:latin typeface="+mn-lt"/>
            </a:endParaRPr>
          </a:p>
        </p:txBody>
      </p:sp>
      <p:sp>
        <p:nvSpPr>
          <p:cNvPr id="72" name="立方体 71">
            <a:extLst>
              <a:ext uri="{FF2B5EF4-FFF2-40B4-BE49-F238E27FC236}">
                <a16:creationId xmlns:a16="http://schemas.microsoft.com/office/drawing/2014/main" id="{F9E5CBFB-04A0-4C6B-A7B1-A6BBA15FEDB8}"/>
              </a:ext>
            </a:extLst>
          </p:cNvPr>
          <p:cNvSpPr/>
          <p:nvPr/>
        </p:nvSpPr>
        <p:spPr>
          <a:xfrm>
            <a:off x="4023976" y="320053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07" name="立方体 106">
            <a:extLst>
              <a:ext uri="{FF2B5EF4-FFF2-40B4-BE49-F238E27FC236}">
                <a16:creationId xmlns:a16="http://schemas.microsoft.com/office/drawing/2014/main" id="{8EB84531-30E1-4338-8076-946FFDC60D5D}"/>
              </a:ext>
            </a:extLst>
          </p:cNvPr>
          <p:cNvSpPr/>
          <p:nvPr/>
        </p:nvSpPr>
        <p:spPr>
          <a:xfrm>
            <a:off x="4404922" y="320053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08" name="立方体 107">
            <a:extLst>
              <a:ext uri="{FF2B5EF4-FFF2-40B4-BE49-F238E27FC236}">
                <a16:creationId xmlns:a16="http://schemas.microsoft.com/office/drawing/2014/main" id="{6D08517F-1648-4028-87C8-F152B236FAD2}"/>
              </a:ext>
            </a:extLst>
          </p:cNvPr>
          <p:cNvSpPr/>
          <p:nvPr/>
        </p:nvSpPr>
        <p:spPr>
          <a:xfrm>
            <a:off x="4785868" y="3200538"/>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09" name="立方体 108">
            <a:extLst>
              <a:ext uri="{FF2B5EF4-FFF2-40B4-BE49-F238E27FC236}">
                <a16:creationId xmlns:a16="http://schemas.microsoft.com/office/drawing/2014/main" id="{BCBAAD9B-FB7E-416E-BDD2-33EF785B2FA7}"/>
              </a:ext>
            </a:extLst>
          </p:cNvPr>
          <p:cNvSpPr/>
          <p:nvPr/>
        </p:nvSpPr>
        <p:spPr>
          <a:xfrm>
            <a:off x="5166814" y="3196903"/>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10" name="立方体 109">
            <a:extLst>
              <a:ext uri="{FF2B5EF4-FFF2-40B4-BE49-F238E27FC236}">
                <a16:creationId xmlns:a16="http://schemas.microsoft.com/office/drawing/2014/main" id="{0D7A2685-80FA-445B-AEEA-8E6841C7A4E2}"/>
              </a:ext>
            </a:extLst>
          </p:cNvPr>
          <p:cNvSpPr/>
          <p:nvPr/>
        </p:nvSpPr>
        <p:spPr>
          <a:xfrm>
            <a:off x="5547760" y="3196903"/>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11" name="立方体 110">
            <a:extLst>
              <a:ext uri="{FF2B5EF4-FFF2-40B4-BE49-F238E27FC236}">
                <a16:creationId xmlns:a16="http://schemas.microsoft.com/office/drawing/2014/main" id="{6F90B0B6-AD81-4375-B0A9-79F86113D7E1}"/>
              </a:ext>
            </a:extLst>
          </p:cNvPr>
          <p:cNvSpPr/>
          <p:nvPr/>
        </p:nvSpPr>
        <p:spPr>
          <a:xfrm>
            <a:off x="5943046"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18" name="立方体 117">
            <a:extLst>
              <a:ext uri="{FF2B5EF4-FFF2-40B4-BE49-F238E27FC236}">
                <a16:creationId xmlns:a16="http://schemas.microsoft.com/office/drawing/2014/main" id="{2096AA5F-97EA-4601-8AB0-093564C47897}"/>
              </a:ext>
            </a:extLst>
          </p:cNvPr>
          <p:cNvSpPr/>
          <p:nvPr/>
        </p:nvSpPr>
        <p:spPr>
          <a:xfrm>
            <a:off x="6321938" y="257030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119" name="立方体 118">
            <a:extLst>
              <a:ext uri="{FF2B5EF4-FFF2-40B4-BE49-F238E27FC236}">
                <a16:creationId xmlns:a16="http://schemas.microsoft.com/office/drawing/2014/main" id="{B376B434-FA07-4F1F-A132-D50FE9587B96}"/>
              </a:ext>
            </a:extLst>
          </p:cNvPr>
          <p:cNvSpPr/>
          <p:nvPr/>
        </p:nvSpPr>
        <p:spPr>
          <a:xfrm>
            <a:off x="6702884" y="257030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sp>
        <p:nvSpPr>
          <p:cNvPr id="120" name="立方体 119">
            <a:extLst>
              <a:ext uri="{FF2B5EF4-FFF2-40B4-BE49-F238E27FC236}">
                <a16:creationId xmlns:a16="http://schemas.microsoft.com/office/drawing/2014/main" id="{F47F4348-5DC5-401D-8EFA-70065C11CC32}"/>
              </a:ext>
            </a:extLst>
          </p:cNvPr>
          <p:cNvSpPr/>
          <p:nvPr/>
        </p:nvSpPr>
        <p:spPr>
          <a:xfrm>
            <a:off x="7083830" y="2570306"/>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9</a:t>
            </a:r>
            <a:endParaRPr kumimoji="1" lang="zh-CN" altLang="en-US" dirty="0">
              <a:solidFill>
                <a:schemeClr val="tx1"/>
              </a:solidFill>
            </a:endParaRPr>
          </a:p>
        </p:txBody>
      </p:sp>
      <p:sp>
        <p:nvSpPr>
          <p:cNvPr id="121" name="立方体 120">
            <a:extLst>
              <a:ext uri="{FF2B5EF4-FFF2-40B4-BE49-F238E27FC236}">
                <a16:creationId xmlns:a16="http://schemas.microsoft.com/office/drawing/2014/main" id="{964ADD29-0476-48B8-B32E-E5F391E39454}"/>
              </a:ext>
            </a:extLst>
          </p:cNvPr>
          <p:cNvSpPr/>
          <p:nvPr/>
        </p:nvSpPr>
        <p:spPr>
          <a:xfrm>
            <a:off x="7464776"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22" name="立方体 121">
            <a:extLst>
              <a:ext uri="{FF2B5EF4-FFF2-40B4-BE49-F238E27FC236}">
                <a16:creationId xmlns:a16="http://schemas.microsoft.com/office/drawing/2014/main" id="{A2CB6B5D-598A-44A3-A517-D5B41C91C08E}"/>
              </a:ext>
            </a:extLst>
          </p:cNvPr>
          <p:cNvSpPr/>
          <p:nvPr/>
        </p:nvSpPr>
        <p:spPr>
          <a:xfrm>
            <a:off x="7845722"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3" name="立方体 122">
            <a:extLst>
              <a:ext uri="{FF2B5EF4-FFF2-40B4-BE49-F238E27FC236}">
                <a16:creationId xmlns:a16="http://schemas.microsoft.com/office/drawing/2014/main" id="{0F021F88-DE70-450D-954D-30EC44AAD7E3}"/>
              </a:ext>
            </a:extLst>
          </p:cNvPr>
          <p:cNvSpPr/>
          <p:nvPr/>
        </p:nvSpPr>
        <p:spPr>
          <a:xfrm>
            <a:off x="8226668"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4" name="立方体 123">
            <a:extLst>
              <a:ext uri="{FF2B5EF4-FFF2-40B4-BE49-F238E27FC236}">
                <a16:creationId xmlns:a16="http://schemas.microsoft.com/office/drawing/2014/main" id="{47A9DD1B-DB5E-4D76-8EBF-C66699D2C630}"/>
              </a:ext>
            </a:extLst>
          </p:cNvPr>
          <p:cNvSpPr/>
          <p:nvPr/>
        </p:nvSpPr>
        <p:spPr>
          <a:xfrm>
            <a:off x="8605560"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5" name="立方体 124">
            <a:extLst>
              <a:ext uri="{FF2B5EF4-FFF2-40B4-BE49-F238E27FC236}">
                <a16:creationId xmlns:a16="http://schemas.microsoft.com/office/drawing/2014/main" id="{9DDD152D-445D-4ECE-AF35-C493F0312B47}"/>
              </a:ext>
            </a:extLst>
          </p:cNvPr>
          <p:cNvSpPr/>
          <p:nvPr/>
        </p:nvSpPr>
        <p:spPr>
          <a:xfrm>
            <a:off x="8986506"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6" name="立方体 125">
            <a:extLst>
              <a:ext uri="{FF2B5EF4-FFF2-40B4-BE49-F238E27FC236}">
                <a16:creationId xmlns:a16="http://schemas.microsoft.com/office/drawing/2014/main" id="{6A0517F4-6991-4EBB-AC4E-9D69716EB7B6}"/>
              </a:ext>
            </a:extLst>
          </p:cNvPr>
          <p:cNvSpPr/>
          <p:nvPr/>
        </p:nvSpPr>
        <p:spPr>
          <a:xfrm>
            <a:off x="9367452" y="2566671"/>
            <a:ext cx="270000" cy="270000"/>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2" name="左大括号 41">
            <a:extLst>
              <a:ext uri="{FF2B5EF4-FFF2-40B4-BE49-F238E27FC236}">
                <a16:creationId xmlns:a16="http://schemas.microsoft.com/office/drawing/2014/main" id="{A4AF0470-51EC-4EDD-B259-6979FFBE5ABD}"/>
              </a:ext>
            </a:extLst>
          </p:cNvPr>
          <p:cNvSpPr/>
          <p:nvPr/>
        </p:nvSpPr>
        <p:spPr>
          <a:xfrm>
            <a:off x="1948033" y="4869406"/>
            <a:ext cx="357047" cy="1527391"/>
          </a:xfrm>
          <a:prstGeom prst="leftBrace">
            <a:avLst>
              <a:gd name="adj1" fmla="val 8333"/>
              <a:gd name="adj2" fmla="val 42163"/>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1670C44-ABAF-4567-A35F-D0205A23E3FF}"/>
              </a:ext>
            </a:extLst>
          </p:cNvPr>
          <p:cNvSpPr txBox="1"/>
          <p:nvPr/>
        </p:nvSpPr>
        <p:spPr>
          <a:xfrm>
            <a:off x="959551" y="5111294"/>
            <a:ext cx="1447981" cy="830997"/>
          </a:xfrm>
          <a:prstGeom prst="rect">
            <a:avLst/>
          </a:prstGeom>
          <a:noFill/>
        </p:spPr>
        <p:txBody>
          <a:bodyPr wrap="square" rtlCol="0">
            <a:spAutoFit/>
          </a:bodyPr>
          <a:lstStyle/>
          <a:p>
            <a:r>
              <a:rPr lang="en-US" altLang="zh-CN" sz="2400" dirty="0">
                <a:latin typeface="+mn-lt"/>
              </a:rPr>
              <a:t>User Query</a:t>
            </a:r>
            <a:endParaRPr lang="zh-CN" altLang="en-US" sz="2400" dirty="0">
              <a:latin typeface="+mn-lt"/>
            </a:endParaRPr>
          </a:p>
        </p:txBody>
      </p:sp>
      <p:sp>
        <p:nvSpPr>
          <p:cNvPr id="44" name="文本框 43">
            <a:extLst>
              <a:ext uri="{FF2B5EF4-FFF2-40B4-BE49-F238E27FC236}">
                <a16:creationId xmlns:a16="http://schemas.microsoft.com/office/drawing/2014/main" id="{EE18149E-EEF8-40E3-B7F7-EA02C5A40124}"/>
              </a:ext>
            </a:extLst>
          </p:cNvPr>
          <p:cNvSpPr txBox="1"/>
          <p:nvPr/>
        </p:nvSpPr>
        <p:spPr>
          <a:xfrm>
            <a:off x="2461647" y="4885395"/>
            <a:ext cx="8481008" cy="1323439"/>
          </a:xfrm>
          <a:prstGeom prst="rect">
            <a:avLst/>
          </a:prstGeom>
          <a:noFill/>
        </p:spPr>
        <p:txBody>
          <a:bodyPr wrap="square" rtlCol="0">
            <a:spAutoFit/>
          </a:bodyPr>
          <a:lstStyle/>
          <a:p>
            <a:r>
              <a:rPr lang="en-US" altLang="zh-CN" sz="2000" i="1" dirty="0">
                <a:latin typeface="+mn-lt"/>
              </a:rPr>
              <a:t>Membership: Does </a:t>
            </a:r>
            <a:r>
              <a:rPr lang="zh-CN" altLang="en-US" sz="2000" i="1" dirty="0">
                <a:latin typeface="+mn-lt"/>
              </a:rPr>
              <a:t>“</a:t>
            </a:r>
            <a:r>
              <a:rPr lang="en-US" altLang="zh-CN" sz="2000" i="1" dirty="0">
                <a:latin typeface="+mn-lt"/>
              </a:rPr>
              <a:t>a</a:t>
            </a:r>
            <a:r>
              <a:rPr lang="zh-CN" altLang="en-US" sz="2000" i="1" dirty="0">
                <a:latin typeface="+mn-lt"/>
              </a:rPr>
              <a:t>”</a:t>
            </a:r>
            <a:r>
              <a:rPr lang="en-US" altLang="zh-CN" sz="2000" i="1" dirty="0">
                <a:latin typeface="+mn-lt"/>
              </a:rPr>
              <a:t> appear recently/in the sliding window? Cardinality: How many distinct items are there in the sliding window?</a:t>
            </a:r>
          </a:p>
          <a:p>
            <a:r>
              <a:rPr lang="en-US" altLang="zh-CN" sz="2000" i="1" dirty="0">
                <a:latin typeface="+mn-lt"/>
              </a:rPr>
              <a:t>Frequency: How many times does </a:t>
            </a:r>
            <a:r>
              <a:rPr lang="zh-CN" altLang="en-US" sz="2000" i="1" dirty="0">
                <a:latin typeface="+mn-lt"/>
              </a:rPr>
              <a:t>“</a:t>
            </a:r>
            <a:r>
              <a:rPr lang="en-US" altLang="zh-CN" sz="2000" i="1" dirty="0">
                <a:latin typeface="+mn-lt"/>
              </a:rPr>
              <a:t>a</a:t>
            </a:r>
            <a:r>
              <a:rPr lang="zh-CN" altLang="en-US" sz="2000" i="1" dirty="0">
                <a:latin typeface="+mn-lt"/>
              </a:rPr>
              <a:t>”</a:t>
            </a:r>
            <a:r>
              <a:rPr lang="en-US" altLang="zh-CN" sz="2000" i="1" dirty="0">
                <a:latin typeface="+mn-lt"/>
              </a:rPr>
              <a:t> appear in the sliding window? </a:t>
            </a:r>
          </a:p>
          <a:p>
            <a:r>
              <a:rPr lang="en-US" altLang="zh-CN" sz="2000" i="1" dirty="0">
                <a:latin typeface="+mn-lt"/>
              </a:rPr>
              <a:t>…more</a:t>
            </a:r>
          </a:p>
        </p:txBody>
      </p:sp>
      <p:sp>
        <p:nvSpPr>
          <p:cNvPr id="29" name="文本框 28">
            <a:extLst>
              <a:ext uri="{FF2B5EF4-FFF2-40B4-BE49-F238E27FC236}">
                <a16:creationId xmlns:a16="http://schemas.microsoft.com/office/drawing/2014/main" id="{99F63700-B6F3-4259-899C-6D2FF141175D}"/>
              </a:ext>
            </a:extLst>
          </p:cNvPr>
          <p:cNvSpPr txBox="1"/>
          <p:nvPr/>
        </p:nvSpPr>
        <p:spPr>
          <a:xfrm>
            <a:off x="7904444" y="4112917"/>
            <a:ext cx="2467433" cy="338554"/>
          </a:xfrm>
          <a:prstGeom prst="rect">
            <a:avLst/>
          </a:prstGeom>
          <a:noFill/>
        </p:spPr>
        <p:txBody>
          <a:bodyPr wrap="square" rtlCol="0">
            <a:spAutoFit/>
          </a:bodyPr>
          <a:lstStyle/>
          <a:p>
            <a:r>
              <a:rPr lang="en-US" altLang="zh-CN" sz="1600" i="1" dirty="0">
                <a:latin typeface="+mn-lt"/>
              </a:rPr>
              <a:t>window size=5 (items)</a:t>
            </a:r>
            <a:endParaRPr lang="zh-CN" altLang="en-US" sz="1600" i="1" dirty="0">
              <a:latin typeface="+mn-lt"/>
            </a:endParaRPr>
          </a:p>
        </p:txBody>
      </p:sp>
      <p:pic>
        <p:nvPicPr>
          <p:cNvPr id="2" name="已录下的声音">
            <a:hlinkClick r:id="" action="ppaction://media"/>
            <a:extLst>
              <a:ext uri="{FF2B5EF4-FFF2-40B4-BE49-F238E27FC236}">
                <a16:creationId xmlns:a16="http://schemas.microsoft.com/office/drawing/2014/main" id="{25D6E4FB-C0B5-46DF-9F07-783AC150B5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29355" y="6208834"/>
            <a:ext cx="420687" cy="420687"/>
          </a:xfrm>
          <a:prstGeom prst="rect">
            <a:avLst/>
          </a:prstGeom>
        </p:spPr>
      </p:pic>
    </p:spTree>
    <p:extLst>
      <p:ext uri="{BB962C8B-B14F-4D97-AF65-F5344CB8AC3E}">
        <p14:creationId xmlns:p14="http://schemas.microsoft.com/office/powerpoint/2010/main" val="277698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21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2.91667E-6 -0.0007 L 0.03086 -0.00023 " pathEditMode="relative" rAng="0" ptsTypes="AA">
                                      <p:cBhvr>
                                        <p:cTn id="10" dur="1000" fill="hold"/>
                                        <p:tgtEl>
                                          <p:spTgt spid="61"/>
                                        </p:tgtEl>
                                        <p:attrNameLst>
                                          <p:attrName>ppt_x</p:attrName>
                                          <p:attrName>ppt_y</p:attrName>
                                        </p:attrNameLst>
                                      </p:cBhvr>
                                      <p:rCtr x="1536" y="2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29167E-6 -1.48148E-6 L 0.00013 0.09005 " pathEditMode="relative" rAng="0" ptsTypes="AA">
                                      <p:cBhvr>
                                        <p:cTn id="14" dur="1000" fill="hold"/>
                                        <p:tgtEl>
                                          <p:spTgt spid="111"/>
                                        </p:tgtEl>
                                        <p:attrNameLst>
                                          <p:attrName>ppt_x</p:attrName>
                                          <p:attrName>ppt_y</p:attrName>
                                        </p:attrNameLst>
                                      </p:cBhvr>
                                      <p:rCtr x="0" y="449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03086 -0.00023 L 0.06172 -0.00023 " pathEditMode="relative" rAng="0" ptsTypes="AA">
                                      <p:cBhvr>
                                        <p:cTn id="18" dur="500" fill="hold"/>
                                        <p:tgtEl>
                                          <p:spTgt spid="61"/>
                                        </p:tgtEl>
                                        <p:attrNameLst>
                                          <p:attrName>ppt_x</p:attrName>
                                          <p:attrName>ppt_y</p:attrName>
                                        </p:attrNameLst>
                                      </p:cBhvr>
                                      <p:rCtr x="1536" y="0"/>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2.70833E-6 -4.44444E-6 L 0.00013 0.09005 " pathEditMode="relative" rAng="0" ptsTypes="AA">
                                      <p:cBhvr>
                                        <p:cTn id="22" dur="1000" fill="hold"/>
                                        <p:tgtEl>
                                          <p:spTgt spid="118"/>
                                        </p:tgtEl>
                                        <p:attrNameLst>
                                          <p:attrName>ppt_x</p:attrName>
                                          <p:attrName>ppt_y</p:attrName>
                                        </p:attrNameLst>
                                      </p:cBhvr>
                                      <p:rCtr x="0" y="4491"/>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3" nodeType="clickEffect">
                                  <p:stCondLst>
                                    <p:cond delay="0"/>
                                  </p:stCondLst>
                                  <p:childTnLst>
                                    <p:animMotion origin="layout" path="M 0.06172 -0.00023 L 0.09297 -0.00023 " pathEditMode="relative" rAng="0" ptsTypes="AA">
                                      <p:cBhvr>
                                        <p:cTn id="26" dur="500" fill="hold"/>
                                        <p:tgtEl>
                                          <p:spTgt spid="61"/>
                                        </p:tgtEl>
                                        <p:attrNameLst>
                                          <p:attrName>ppt_x</p:attrName>
                                          <p:attrName>ppt_y</p:attrName>
                                        </p:attrNameLst>
                                      </p:cBhvr>
                                      <p:rCtr x="1563" y="0"/>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2.70833E-6 -4.44444E-6 L 0.00013 0.09005 " pathEditMode="relative" rAng="0" ptsTypes="AA">
                                      <p:cBhvr>
                                        <p:cTn id="30" dur="1000" fill="hold"/>
                                        <p:tgtEl>
                                          <p:spTgt spid="119"/>
                                        </p:tgtEl>
                                        <p:attrNameLst>
                                          <p:attrName>ppt_x</p:attrName>
                                          <p:attrName>ppt_y</p:attrName>
                                        </p:attrNameLst>
                                      </p:cBhvr>
                                      <p:rCtr x="0" y="449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4" nodeType="clickEffect">
                                  <p:stCondLst>
                                    <p:cond delay="0"/>
                                  </p:stCondLst>
                                  <p:childTnLst>
                                    <p:animMotion origin="layout" path="M 0.09297 -0.00023 L 0.12409 -0.00023 " pathEditMode="relative" rAng="0" ptsTypes="AA">
                                      <p:cBhvr>
                                        <p:cTn id="34" dur="2000" fill="hold"/>
                                        <p:tgtEl>
                                          <p:spTgt spid="61"/>
                                        </p:tgtEl>
                                        <p:attrNameLst>
                                          <p:attrName>ppt_x</p:attrName>
                                          <p:attrName>ppt_y</p:attrName>
                                        </p:attrNameLst>
                                      </p:cBhvr>
                                      <p:rCtr x="1549" y="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70833E-6 -4.44444E-6 L 0.00013 0.09005 " pathEditMode="relative" rAng="0" ptsTypes="AA">
                                      <p:cBhvr>
                                        <p:cTn id="38" dur="1000" fill="hold"/>
                                        <p:tgtEl>
                                          <p:spTgt spid="120"/>
                                        </p:tgtEl>
                                        <p:attrNameLst>
                                          <p:attrName>ppt_x</p:attrName>
                                          <p:attrName>ppt_y</p:attrName>
                                        </p:attrNameLst>
                                      </p:cBhvr>
                                      <p:rCtr x="0" y="4491"/>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5" nodeType="clickEffect">
                                  <p:stCondLst>
                                    <p:cond delay="0"/>
                                  </p:stCondLst>
                                  <p:childTnLst>
                                    <p:animMotion origin="layout" path="M 0.12409 -0.00023 L 0.1539 -0.00023 " pathEditMode="relative" rAng="0" ptsTypes="AA">
                                      <p:cBhvr>
                                        <p:cTn id="42" dur="2000" fill="hold"/>
                                        <p:tgtEl>
                                          <p:spTgt spid="61"/>
                                        </p:tgtEl>
                                        <p:attrNameLst>
                                          <p:attrName>ppt_x</p:attrName>
                                          <p:attrName>ppt_y</p:attrName>
                                        </p:attrNameLst>
                                      </p:cBhvr>
                                      <p:rCtr x="1484" y="0"/>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0" nodeType="clickEffect">
                                  <p:stCondLst>
                                    <p:cond delay="0"/>
                                  </p:stCondLst>
                                  <p:childTnLst>
                                    <p:animMotion origin="layout" path="M 2.70833E-6 -1.48148E-6 L 0.00013 0.09005 " pathEditMode="relative" rAng="0" ptsTypes="AA">
                                      <p:cBhvr>
                                        <p:cTn id="46" dur="1000" fill="hold"/>
                                        <p:tgtEl>
                                          <p:spTgt spid="121"/>
                                        </p:tgtEl>
                                        <p:attrNameLst>
                                          <p:attrName>ppt_x</p:attrName>
                                          <p:attrName>ppt_y</p:attrName>
                                        </p:attrNameLst>
                                      </p:cBhvr>
                                      <p:rCtr x="0" y="449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61" grpId="1" animBg="1"/>
      <p:bldP spid="61" grpId="2" animBg="1"/>
      <p:bldP spid="61" grpId="3" animBg="1"/>
      <p:bldP spid="61" grpId="4" animBg="1"/>
      <p:bldP spid="61" grpId="5" animBg="1"/>
      <p:bldP spid="111" grpId="0" animBg="1"/>
      <p:bldP spid="118" grpId="0" animBg="1"/>
      <p:bldP spid="119" grpId="0" animBg="1"/>
      <p:bldP spid="120" grpId="0" animBg="1"/>
      <p:bldP spid="1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605575" cy="963734"/>
            <a:chOff x="657210" y="372731"/>
            <a:chExt cx="5605575" cy="963734"/>
          </a:xfrm>
        </p:grpSpPr>
        <p:sp>
          <p:nvSpPr>
            <p:cNvPr id="3" name="文本框 2"/>
            <p:cNvSpPr txBox="1"/>
            <p:nvPr/>
          </p:nvSpPr>
          <p:spPr>
            <a:xfrm>
              <a:off x="657211" y="372731"/>
              <a:ext cx="5605574" cy="646331"/>
            </a:xfrm>
            <a:prstGeom prst="rect">
              <a:avLst/>
            </a:prstGeom>
            <a:noFill/>
          </p:spPr>
          <p:txBody>
            <a:bodyPr wrap="none">
              <a:spAutoFit/>
            </a:bodyPr>
            <a:lstStyle/>
            <a:p>
              <a:r>
                <a:rPr lang="en-US" altLang="zh-CN" sz="3600" dirty="0">
                  <a:latin typeface="+mj-lt"/>
                  <a:ea typeface="FZCuHeiSongS-B-GB"/>
                </a:rPr>
                <a:t>Approximate Algorithms</a:t>
              </a:r>
              <a:endParaRPr lang="zh-CN" sz="3600" dirty="0">
                <a:latin typeface="+mj-lt"/>
                <a:ea typeface="FZCuHeiSongS-B-GB"/>
              </a:endParaRPr>
            </a:p>
          </p:txBody>
        </p:sp>
        <p:sp>
          <p:nvSpPr>
            <p:cNvPr id="6" name="文本框 5"/>
            <p:cNvSpPr txBox="1"/>
            <p:nvPr/>
          </p:nvSpPr>
          <p:spPr>
            <a:xfrm>
              <a:off x="657210" y="936355"/>
              <a:ext cx="5105087"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in data stream processing </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56" name="左大括号 55">
            <a:extLst>
              <a:ext uri="{FF2B5EF4-FFF2-40B4-BE49-F238E27FC236}">
                <a16:creationId xmlns:a16="http://schemas.microsoft.com/office/drawing/2014/main" id="{CBD77DF3-19D5-4E81-B7DC-0D4868DE2978}"/>
              </a:ext>
            </a:extLst>
          </p:cNvPr>
          <p:cNvSpPr/>
          <p:nvPr/>
        </p:nvSpPr>
        <p:spPr>
          <a:xfrm>
            <a:off x="2910645" y="3972543"/>
            <a:ext cx="357047" cy="1527391"/>
          </a:xfrm>
          <a:prstGeom prst="leftBrace">
            <a:avLst>
              <a:gd name="adj1" fmla="val 8333"/>
              <a:gd name="adj2" fmla="val 42163"/>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EA8690DA-F248-422F-A91B-5C054D6EBB28}"/>
              </a:ext>
            </a:extLst>
          </p:cNvPr>
          <p:cNvSpPr txBox="1"/>
          <p:nvPr/>
        </p:nvSpPr>
        <p:spPr>
          <a:xfrm>
            <a:off x="6866477" y="2967335"/>
            <a:ext cx="5050868" cy="369332"/>
          </a:xfrm>
          <a:prstGeom prst="rect">
            <a:avLst/>
          </a:prstGeom>
          <a:noFill/>
        </p:spPr>
        <p:txBody>
          <a:bodyPr wrap="square" rtlCol="0">
            <a:spAutoFit/>
          </a:bodyPr>
          <a:lstStyle/>
          <a:p>
            <a:endParaRPr lang="en-US" altLang="zh-CN" i="1" dirty="0">
              <a:latin typeface="+mn-lt"/>
            </a:endParaRPr>
          </a:p>
        </p:txBody>
      </p:sp>
      <p:pic>
        <p:nvPicPr>
          <p:cNvPr id="2" name="图片 1">
            <a:extLst>
              <a:ext uri="{FF2B5EF4-FFF2-40B4-BE49-F238E27FC236}">
                <a16:creationId xmlns:a16="http://schemas.microsoft.com/office/drawing/2014/main" id="{0C03A6DA-EAF0-4EEE-ACB9-EDF28A24D7D4}"/>
              </a:ext>
            </a:extLst>
          </p:cNvPr>
          <p:cNvPicPr>
            <a:picLocks noChangeAspect="1"/>
          </p:cNvPicPr>
          <p:nvPr/>
        </p:nvPicPr>
        <p:blipFill>
          <a:blip r:embed="rId7"/>
          <a:stretch>
            <a:fillRect/>
          </a:stretch>
        </p:blipFill>
        <p:spPr>
          <a:xfrm>
            <a:off x="8394976" y="1066091"/>
            <a:ext cx="3409984" cy="848543"/>
          </a:xfrm>
          <a:prstGeom prst="rect">
            <a:avLst/>
          </a:prstGeom>
        </p:spPr>
      </p:pic>
      <p:sp>
        <p:nvSpPr>
          <p:cNvPr id="61" name="左大括号 60">
            <a:extLst>
              <a:ext uri="{FF2B5EF4-FFF2-40B4-BE49-F238E27FC236}">
                <a16:creationId xmlns:a16="http://schemas.microsoft.com/office/drawing/2014/main" id="{BFEA2C16-76DD-4E2E-9563-5270E78F10B6}"/>
              </a:ext>
            </a:extLst>
          </p:cNvPr>
          <p:cNvSpPr/>
          <p:nvPr/>
        </p:nvSpPr>
        <p:spPr>
          <a:xfrm>
            <a:off x="2910644" y="1980048"/>
            <a:ext cx="357047" cy="1527391"/>
          </a:xfrm>
          <a:prstGeom prst="leftBrace">
            <a:avLst>
              <a:gd name="adj1" fmla="val 8333"/>
              <a:gd name="adj2" fmla="val 42163"/>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297BF8B4-12CE-4C64-8817-3CBA95D1EC28}"/>
              </a:ext>
            </a:extLst>
          </p:cNvPr>
          <p:cNvSpPr txBox="1"/>
          <p:nvPr/>
        </p:nvSpPr>
        <p:spPr>
          <a:xfrm>
            <a:off x="959551" y="2260203"/>
            <a:ext cx="2133936" cy="1015663"/>
          </a:xfrm>
          <a:prstGeom prst="rect">
            <a:avLst/>
          </a:prstGeom>
          <a:noFill/>
        </p:spPr>
        <p:txBody>
          <a:bodyPr wrap="square" rtlCol="0">
            <a:spAutoFit/>
          </a:bodyPr>
          <a:lstStyle/>
          <a:p>
            <a:r>
              <a:rPr lang="en-US" altLang="zh-CN" sz="2000" dirty="0">
                <a:latin typeface="+mn-lt"/>
              </a:rPr>
              <a:t>Exact &amp; nearly-exact solutions</a:t>
            </a:r>
          </a:p>
          <a:p>
            <a:endParaRPr lang="en-US" altLang="zh-CN" sz="2000" dirty="0">
              <a:latin typeface="+mn-lt"/>
            </a:endParaRPr>
          </a:p>
        </p:txBody>
      </p:sp>
      <p:sp>
        <p:nvSpPr>
          <p:cNvPr id="67" name="文本框 66">
            <a:extLst>
              <a:ext uri="{FF2B5EF4-FFF2-40B4-BE49-F238E27FC236}">
                <a16:creationId xmlns:a16="http://schemas.microsoft.com/office/drawing/2014/main" id="{7F13D21D-BE81-4376-9EB7-0DFF4213B772}"/>
              </a:ext>
            </a:extLst>
          </p:cNvPr>
          <p:cNvSpPr txBox="1"/>
          <p:nvPr/>
        </p:nvSpPr>
        <p:spPr>
          <a:xfrm>
            <a:off x="959551" y="4259802"/>
            <a:ext cx="2133936" cy="1015663"/>
          </a:xfrm>
          <a:prstGeom prst="rect">
            <a:avLst/>
          </a:prstGeom>
          <a:noFill/>
        </p:spPr>
        <p:txBody>
          <a:bodyPr wrap="square" rtlCol="0">
            <a:spAutoFit/>
          </a:bodyPr>
          <a:lstStyle/>
          <a:p>
            <a:r>
              <a:rPr lang="en-US" altLang="zh-CN" sz="2000" dirty="0">
                <a:latin typeface="+mn-lt"/>
              </a:rPr>
              <a:t>Approximate algorithms for fixed windows</a:t>
            </a:r>
          </a:p>
        </p:txBody>
      </p:sp>
      <p:sp>
        <p:nvSpPr>
          <p:cNvPr id="69" name="文本框 68">
            <a:extLst>
              <a:ext uri="{FF2B5EF4-FFF2-40B4-BE49-F238E27FC236}">
                <a16:creationId xmlns:a16="http://schemas.microsoft.com/office/drawing/2014/main" id="{36A8F0A5-FDD5-46A7-950F-81C5993B657E}"/>
              </a:ext>
            </a:extLst>
          </p:cNvPr>
          <p:cNvSpPr txBox="1"/>
          <p:nvPr/>
        </p:nvSpPr>
        <p:spPr>
          <a:xfrm>
            <a:off x="3106916" y="1993447"/>
            <a:ext cx="7453902"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mn-lt"/>
              </a:rPr>
              <a:t>Idea: Store all items in the window and build many indexes.</a:t>
            </a:r>
          </a:p>
          <a:p>
            <a:pPr marL="285750" indent="-285750">
              <a:buFont typeface="Arial" panose="020B0604020202020204" pitchFamily="34" charset="0"/>
              <a:buChar char="•"/>
            </a:pPr>
            <a:r>
              <a:rPr lang="en-US" altLang="zh-CN" dirty="0">
                <a:latin typeface="+mn-lt"/>
              </a:rPr>
              <a:t>Weakness: Not practical for dedicated hardware platforms.</a:t>
            </a:r>
          </a:p>
          <a:p>
            <a:pPr marL="742950" lvl="1" indent="-285750">
              <a:buFont typeface="Arial" panose="020B0604020202020204" pitchFamily="34" charset="0"/>
              <a:buChar char="•"/>
            </a:pPr>
            <a:r>
              <a:rPr lang="en-US" altLang="zh-CN" dirty="0">
                <a:latin typeface="+mn-lt"/>
              </a:rPr>
              <a:t>Huge data volume (GBs): up to </a:t>
            </a:r>
            <a:r>
              <a:rPr lang="en-US" altLang="zh-CN" b="1" dirty="0">
                <a:latin typeface="+mn-lt"/>
              </a:rPr>
              <a:t>billions</a:t>
            </a:r>
            <a:r>
              <a:rPr lang="en-US" altLang="zh-CN" dirty="0">
                <a:latin typeface="+mn-lt"/>
              </a:rPr>
              <a:t> of items (network packets) in the 1-second time window.</a:t>
            </a:r>
          </a:p>
          <a:p>
            <a:pPr marL="742950" lvl="1" indent="-285750">
              <a:buFont typeface="Arial" panose="020B0604020202020204" pitchFamily="34" charset="0"/>
              <a:buChar char="•"/>
            </a:pPr>
            <a:r>
              <a:rPr lang="en-US" altLang="zh-CN" dirty="0">
                <a:latin typeface="+mn-lt"/>
              </a:rPr>
              <a:t>Small memory size (&lt;30 MB): FPGA, ASIC and Switches. </a:t>
            </a:r>
          </a:p>
          <a:p>
            <a:pPr marL="742950" lvl="1" indent="-285750">
              <a:buFont typeface="Arial" panose="020B0604020202020204" pitchFamily="34" charset="0"/>
              <a:buChar char="•"/>
            </a:pPr>
            <a:endParaRPr lang="en-US" altLang="zh-CN" dirty="0">
              <a:latin typeface="+mn-lt"/>
            </a:endParaRPr>
          </a:p>
        </p:txBody>
      </p:sp>
      <p:sp>
        <p:nvSpPr>
          <p:cNvPr id="70" name="文本框 69">
            <a:extLst>
              <a:ext uri="{FF2B5EF4-FFF2-40B4-BE49-F238E27FC236}">
                <a16:creationId xmlns:a16="http://schemas.microsoft.com/office/drawing/2014/main" id="{5DE50E32-F06E-4D07-930F-36D9A2E1A679}"/>
              </a:ext>
            </a:extLst>
          </p:cNvPr>
          <p:cNvSpPr txBox="1"/>
          <p:nvPr/>
        </p:nvSpPr>
        <p:spPr>
          <a:xfrm>
            <a:off x="3167104" y="4048155"/>
            <a:ext cx="5597507" cy="175432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mn-lt"/>
              </a:rPr>
              <a:t>memory efficient &amp; tolerable errors</a:t>
            </a:r>
          </a:p>
          <a:p>
            <a:pPr marL="285750" indent="-285750">
              <a:buFont typeface="Arial" panose="020B0604020202020204" pitchFamily="34" charset="0"/>
              <a:buChar char="•"/>
            </a:pPr>
            <a:r>
              <a:rPr lang="en-US" altLang="zh-CN" dirty="0">
                <a:latin typeface="+mn-lt"/>
              </a:rPr>
              <a:t>Including: Bloom filter, Bitmap, HyperLogLog, Sketches, and more</a:t>
            </a:r>
          </a:p>
          <a:p>
            <a:pPr marL="285750" indent="-285750">
              <a:buFont typeface="Arial" panose="020B0604020202020204" pitchFamily="34" charset="0"/>
              <a:buChar char="•"/>
            </a:pPr>
            <a:r>
              <a:rPr lang="en-US" altLang="zh-CN" dirty="0">
                <a:latin typeface="+mn-lt"/>
              </a:rPr>
              <a:t>Weakness: </a:t>
            </a:r>
          </a:p>
          <a:p>
            <a:pPr marL="742950" lvl="1" indent="-285750">
              <a:buFont typeface="Arial" panose="020B0604020202020204" pitchFamily="34" charset="0"/>
              <a:buChar char="•"/>
            </a:pPr>
            <a:r>
              <a:rPr lang="en-US" altLang="zh-CN" dirty="0">
                <a:latin typeface="+mn-lt"/>
              </a:rPr>
              <a:t>Deletion is not supported and not applicable to sliding windows</a:t>
            </a:r>
          </a:p>
        </p:txBody>
      </p:sp>
      <p:pic>
        <p:nvPicPr>
          <p:cNvPr id="8" name="图片 7">
            <a:extLst>
              <a:ext uri="{FF2B5EF4-FFF2-40B4-BE49-F238E27FC236}">
                <a16:creationId xmlns:a16="http://schemas.microsoft.com/office/drawing/2014/main" id="{C4F37903-0522-435B-8945-AC2EB6E2DB7A}"/>
              </a:ext>
            </a:extLst>
          </p:cNvPr>
          <p:cNvPicPr>
            <a:picLocks noChangeAspect="1"/>
          </p:cNvPicPr>
          <p:nvPr/>
        </p:nvPicPr>
        <p:blipFill>
          <a:blip r:embed="rId8"/>
          <a:stretch>
            <a:fillRect/>
          </a:stretch>
        </p:blipFill>
        <p:spPr>
          <a:xfrm>
            <a:off x="9003323" y="4721661"/>
            <a:ext cx="2434900" cy="1347427"/>
          </a:xfrm>
          <a:prstGeom prst="rect">
            <a:avLst/>
          </a:prstGeom>
        </p:spPr>
      </p:pic>
      <p:sp>
        <p:nvSpPr>
          <p:cNvPr id="75" name="文本框 74">
            <a:extLst>
              <a:ext uri="{FF2B5EF4-FFF2-40B4-BE49-F238E27FC236}">
                <a16:creationId xmlns:a16="http://schemas.microsoft.com/office/drawing/2014/main" id="{F7C5C9C8-F467-404B-BDEB-6DB6001D96B9}"/>
              </a:ext>
            </a:extLst>
          </p:cNvPr>
          <p:cNvSpPr txBox="1"/>
          <p:nvPr/>
        </p:nvSpPr>
        <p:spPr>
          <a:xfrm>
            <a:off x="9409087" y="6069088"/>
            <a:ext cx="2303461" cy="338554"/>
          </a:xfrm>
          <a:prstGeom prst="rect">
            <a:avLst/>
          </a:prstGeom>
          <a:noFill/>
        </p:spPr>
        <p:txBody>
          <a:bodyPr wrap="square" rtlCol="0">
            <a:spAutoFit/>
          </a:bodyPr>
          <a:lstStyle/>
          <a:p>
            <a:r>
              <a:rPr lang="en-US" altLang="zh-CN" sz="1600" dirty="0">
                <a:latin typeface="+mn-lt"/>
              </a:rPr>
              <a:t>Sliding window</a:t>
            </a:r>
            <a:endParaRPr lang="zh-CN" altLang="en-US" sz="1600" dirty="0">
              <a:latin typeface="+mn-lt"/>
            </a:endParaRPr>
          </a:p>
        </p:txBody>
      </p:sp>
      <p:sp>
        <p:nvSpPr>
          <p:cNvPr id="10" name="矩形: 圆角 9">
            <a:extLst>
              <a:ext uri="{FF2B5EF4-FFF2-40B4-BE49-F238E27FC236}">
                <a16:creationId xmlns:a16="http://schemas.microsoft.com/office/drawing/2014/main" id="{38C4D52C-8983-4AB6-8DCB-2F36A6E1C961}"/>
              </a:ext>
            </a:extLst>
          </p:cNvPr>
          <p:cNvSpPr/>
          <p:nvPr/>
        </p:nvSpPr>
        <p:spPr>
          <a:xfrm>
            <a:off x="8943136" y="5139826"/>
            <a:ext cx="723378" cy="392716"/>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AE283ADF-2558-428F-B962-16F79C2BB7F4}"/>
              </a:ext>
            </a:extLst>
          </p:cNvPr>
          <p:cNvSpPr txBox="1"/>
          <p:nvPr/>
        </p:nvSpPr>
        <p:spPr>
          <a:xfrm>
            <a:off x="8593988" y="5511112"/>
            <a:ext cx="1072526" cy="367297"/>
          </a:xfrm>
          <a:prstGeom prst="rect">
            <a:avLst/>
          </a:prstGeom>
          <a:noFill/>
        </p:spPr>
        <p:txBody>
          <a:bodyPr wrap="square" rtlCol="0">
            <a:spAutoFit/>
          </a:bodyPr>
          <a:lstStyle/>
          <a:p>
            <a:r>
              <a:rPr lang="en-US" altLang="zh-CN" dirty="0">
                <a:latin typeface="+mn-lt"/>
              </a:rPr>
              <a:t>Delete</a:t>
            </a:r>
          </a:p>
        </p:txBody>
      </p:sp>
      <p:pic>
        <p:nvPicPr>
          <p:cNvPr id="4" name="已录下的声音">
            <a:hlinkClick r:id="" action="ppaction://media"/>
            <a:extLst>
              <a:ext uri="{FF2B5EF4-FFF2-40B4-BE49-F238E27FC236}">
                <a16:creationId xmlns:a16="http://schemas.microsoft.com/office/drawing/2014/main" id="{00D10E5C-ED85-4901-AA95-3E580B24E2E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398205" y="5694760"/>
            <a:ext cx="420687" cy="420687"/>
          </a:xfrm>
          <a:prstGeom prst="rect">
            <a:avLst/>
          </a:prstGeom>
        </p:spPr>
      </p:pic>
      <p:pic>
        <p:nvPicPr>
          <p:cNvPr id="9" name="已录下的声音">
            <a:hlinkClick r:id="" action="ppaction://media"/>
            <a:extLst>
              <a:ext uri="{FF2B5EF4-FFF2-40B4-BE49-F238E27FC236}">
                <a16:creationId xmlns:a16="http://schemas.microsoft.com/office/drawing/2014/main" id="{95FE2881-CA49-4C38-B359-145E02906ABD}"/>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2410730" y="6328666"/>
            <a:ext cx="420687" cy="420687"/>
          </a:xfrm>
          <a:prstGeom prst="rect">
            <a:avLst/>
          </a:prstGeom>
        </p:spPr>
      </p:pic>
    </p:spTree>
    <p:extLst>
      <p:ext uri="{BB962C8B-B14F-4D97-AF65-F5344CB8AC3E}">
        <p14:creationId xmlns:p14="http://schemas.microsoft.com/office/powerpoint/2010/main" val="4970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9433" fill="hold"/>
                                        <p:tgtEl>
                                          <p:spTgt spid="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62)">
                                      <p:cBhvr>
                                        <p:cTn id="9" dur="1" fill="hold"/>
                                        <p:tgtEl>
                                          <p:spTgt spid="9"/>
                                        </p:tgtEl>
                                      </p:cBhvr>
                                    </p:cmd>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1000"/>
                                        <p:tgtEl>
                                          <p:spTgt spid="76"/>
                                        </p:tgtEl>
                                      </p:cBhvr>
                                    </p:animEffect>
                                    <p:anim calcmode="lin" valueType="num">
                                      <p:cBhvr>
                                        <p:cTn id="40" dur="1000" fill="hold"/>
                                        <p:tgtEl>
                                          <p:spTgt spid="76"/>
                                        </p:tgtEl>
                                        <p:attrNameLst>
                                          <p:attrName>ppt_x</p:attrName>
                                        </p:attrNameLst>
                                      </p:cBhvr>
                                      <p:tavLst>
                                        <p:tav tm="0">
                                          <p:val>
                                            <p:strVal val="#ppt_x"/>
                                          </p:val>
                                        </p:tav>
                                        <p:tav tm="100000">
                                          <p:val>
                                            <p:strVal val="#ppt_x"/>
                                          </p:val>
                                        </p:tav>
                                      </p:tavLst>
                                    </p:anim>
                                    <p:anim calcmode="lin" valueType="num">
                                      <p:cBhvr>
                                        <p:cTn id="41" dur="1000" fill="hold"/>
                                        <p:tgtEl>
                                          <p:spTgt spid="76"/>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4"/>
                </p:tgtEl>
              </p:cMediaNode>
            </p:audio>
            <p:audio>
              <p:cMediaNode vol="100000">
                <p:cTn id="48" fill="hold" display="0">
                  <p:stCondLst>
                    <p:cond delay="indefinite"/>
                  </p:stCondLst>
                  <p:endCondLst>
                    <p:cond evt="onStopAudio" delay="0">
                      <p:tgtEl>
                        <p:sldTgt/>
                      </p:tgtEl>
                    </p:cond>
                  </p:endCondLst>
                </p:cTn>
                <p:tgtEl>
                  <p:spTgt spid="9"/>
                </p:tgtEl>
              </p:cMediaNode>
            </p:audio>
          </p:childTnLst>
        </p:cTn>
      </p:par>
    </p:tnLst>
    <p:bldLst>
      <p:bldP spid="56" grpId="0" animBg="1"/>
      <p:bldP spid="61" grpId="0" animBg="1"/>
      <p:bldP spid="69" grpId="0"/>
      <p:bldP spid="70" grpId="0"/>
      <p:bldP spid="75" grpId="0"/>
      <p:bldP spid="10" grpId="0" animBg="1"/>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851411" cy="963734"/>
            <a:chOff x="657210" y="372731"/>
            <a:chExt cx="5851411" cy="963734"/>
          </a:xfrm>
        </p:grpSpPr>
        <p:sp>
          <p:nvSpPr>
            <p:cNvPr id="3" name="文本框 2"/>
            <p:cNvSpPr txBox="1"/>
            <p:nvPr/>
          </p:nvSpPr>
          <p:spPr>
            <a:xfrm>
              <a:off x="657211" y="372731"/>
              <a:ext cx="5851410" cy="646331"/>
            </a:xfrm>
            <a:prstGeom prst="rect">
              <a:avLst/>
            </a:prstGeom>
            <a:noFill/>
          </p:spPr>
          <p:txBody>
            <a:bodyPr wrap="none">
              <a:spAutoFit/>
            </a:bodyPr>
            <a:lstStyle/>
            <a:p>
              <a:r>
                <a:rPr lang="en-US" altLang="zh-CN" sz="3600" dirty="0">
                  <a:latin typeface="+mj-lt"/>
                </a:rPr>
                <a:t>Our Proposed Framework</a:t>
              </a:r>
              <a:endParaRPr lang="zh-CN" sz="3600" dirty="0">
                <a:latin typeface="+mj-lt"/>
                <a:ea typeface="FZCuHeiSongS-B-GB"/>
              </a:endParaRPr>
            </a:p>
          </p:txBody>
        </p:sp>
        <p:sp>
          <p:nvSpPr>
            <p:cNvPr id="6" name="文本框 5"/>
            <p:cNvSpPr txBox="1"/>
            <p:nvPr/>
          </p:nvSpPr>
          <p:spPr>
            <a:xfrm>
              <a:off x="657210" y="936355"/>
              <a:ext cx="5136449"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namely Sliding Hardware Estimator (SHE)</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aphicFrame>
        <p:nvGraphicFramePr>
          <p:cNvPr id="4" name="表格 3">
            <a:extLst>
              <a:ext uri="{FF2B5EF4-FFF2-40B4-BE49-F238E27FC236}">
                <a16:creationId xmlns:a16="http://schemas.microsoft.com/office/drawing/2014/main" id="{0F4D6051-6CE4-4DEF-A086-8F629591E1A0}"/>
              </a:ext>
            </a:extLst>
          </p:cNvPr>
          <p:cNvGraphicFramePr>
            <a:graphicFrameLocks noGrp="1"/>
          </p:cNvGraphicFramePr>
          <p:nvPr>
            <p:extLst>
              <p:ext uri="{D42A27DB-BD31-4B8C-83A1-F6EECF244321}">
                <p14:modId xmlns:p14="http://schemas.microsoft.com/office/powerpoint/2010/main" val="3933236040"/>
              </p:ext>
            </p:extLst>
          </p:nvPr>
        </p:nvGraphicFramePr>
        <p:xfrm>
          <a:off x="959551" y="1691906"/>
          <a:ext cx="4001070" cy="3587145"/>
        </p:xfrm>
        <a:graphic>
          <a:graphicData uri="http://schemas.openxmlformats.org/drawingml/2006/table">
            <a:tbl>
              <a:tblPr firstRow="1" bandRow="1">
                <a:tableStyleId>{5940675A-B579-460E-94D1-54222C63F5DA}</a:tableStyleId>
              </a:tblPr>
              <a:tblGrid>
                <a:gridCol w="2000535">
                  <a:extLst>
                    <a:ext uri="{9D8B030D-6E8A-4147-A177-3AD203B41FA5}">
                      <a16:colId xmlns:a16="http://schemas.microsoft.com/office/drawing/2014/main" val="2663487506"/>
                    </a:ext>
                  </a:extLst>
                </a:gridCol>
                <a:gridCol w="2000535">
                  <a:extLst>
                    <a:ext uri="{9D8B030D-6E8A-4147-A177-3AD203B41FA5}">
                      <a16:colId xmlns:a16="http://schemas.microsoft.com/office/drawing/2014/main" val="2210383492"/>
                    </a:ext>
                  </a:extLst>
                </a:gridCol>
              </a:tblGrid>
              <a:tr h="1123881">
                <a:tc>
                  <a:txBody>
                    <a:bodyPr/>
                    <a:lstStyle/>
                    <a:p>
                      <a:pPr algn="ctr"/>
                      <a:endParaRPr lang="en-US" altLang="zh-CN" sz="1800" dirty="0">
                        <a:latin typeface="+mn-lt"/>
                      </a:endParaRP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1800" dirty="0">
                          <a:latin typeface="+mn-lt"/>
                        </a:rPr>
                        <a:t>Fixed-window Approximate Algorithms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50345"/>
                  </a:ext>
                </a:extLst>
              </a:tr>
              <a:tr h="455796">
                <a:tc>
                  <a:txBody>
                    <a:bodyPr/>
                    <a:lstStyle/>
                    <a:p>
                      <a:pPr algn="ctr"/>
                      <a:r>
                        <a:rPr lang="en-US" altLang="zh-CN" dirty="0"/>
                        <a:t>Sliding Window</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b="1" dirty="0"/>
                        <a:t>Not Support</a:t>
                      </a:r>
                      <a:endParaRPr lang="zh-CN" altLang="en-US"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320583"/>
                  </a:ext>
                </a:extLst>
              </a:tr>
              <a:tr h="45579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t>Memory</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dirty="0"/>
                        <a:t>Small</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961206"/>
                  </a:ext>
                </a:extLst>
              </a:tr>
              <a:tr h="45579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t>Speed</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dirty="0"/>
                        <a:t>Fast</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634550"/>
                  </a:ext>
                </a:extLst>
              </a:tr>
              <a:tr h="45579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t>Accuracy</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dirty="0"/>
                        <a:t>High</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145096"/>
                  </a:ext>
                </a:extLst>
              </a:tr>
              <a:tr h="45579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solidFill>
                            <a:schemeClr val="tx1"/>
                          </a:solidFill>
                        </a:rPr>
                        <a:t>Dedicated H</a:t>
                      </a:r>
                      <a:r>
                        <a:rPr lang="en-US" altLang="zh-CN" dirty="0">
                          <a:latin typeface="+mn-lt"/>
                        </a:rPr>
                        <a:t>ardware</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dirty="0"/>
                        <a:t>Support</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642847"/>
                  </a:ext>
                </a:extLst>
              </a:tr>
            </a:tbl>
          </a:graphicData>
        </a:graphic>
      </p:graphicFrame>
      <p:graphicFrame>
        <p:nvGraphicFramePr>
          <p:cNvPr id="22" name="表格 21">
            <a:extLst>
              <a:ext uri="{FF2B5EF4-FFF2-40B4-BE49-F238E27FC236}">
                <a16:creationId xmlns:a16="http://schemas.microsoft.com/office/drawing/2014/main" id="{7283ACA2-93B9-46FE-A1B3-E489E2E3EE11}"/>
              </a:ext>
            </a:extLst>
          </p:cNvPr>
          <p:cNvGraphicFramePr>
            <a:graphicFrameLocks noGrp="1"/>
          </p:cNvGraphicFramePr>
          <p:nvPr>
            <p:extLst>
              <p:ext uri="{D42A27DB-BD31-4B8C-83A1-F6EECF244321}">
                <p14:modId xmlns:p14="http://schemas.microsoft.com/office/powerpoint/2010/main" val="3503701741"/>
              </p:ext>
            </p:extLst>
          </p:nvPr>
        </p:nvGraphicFramePr>
        <p:xfrm>
          <a:off x="8625685" y="1691906"/>
          <a:ext cx="2004216" cy="3602985"/>
        </p:xfrm>
        <a:graphic>
          <a:graphicData uri="http://schemas.openxmlformats.org/drawingml/2006/table">
            <a:tbl>
              <a:tblPr firstRow="1" bandRow="1">
                <a:tableStyleId>{5940675A-B579-460E-94D1-54222C63F5DA}</a:tableStyleId>
              </a:tblPr>
              <a:tblGrid>
                <a:gridCol w="2004216">
                  <a:extLst>
                    <a:ext uri="{9D8B030D-6E8A-4147-A177-3AD203B41FA5}">
                      <a16:colId xmlns:a16="http://schemas.microsoft.com/office/drawing/2014/main" val="2210383492"/>
                    </a:ext>
                  </a:extLst>
                </a:gridCol>
              </a:tblGrid>
              <a:tr h="1123881">
                <a:tc>
                  <a:txBody>
                    <a:bodyPr/>
                    <a:lstStyle/>
                    <a:p>
                      <a:pPr algn="ctr"/>
                      <a:r>
                        <a:rPr lang="en-US" altLang="zh-CN" sz="1800" dirty="0">
                          <a:latin typeface="+mn-lt"/>
                        </a:rPr>
                        <a:t>Sliding-window Approximate Algorithms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150345"/>
                  </a:ext>
                </a:extLst>
              </a:tr>
              <a:tr h="455796">
                <a:tc>
                  <a:txBody>
                    <a:bodyPr/>
                    <a:lstStyle/>
                    <a:p>
                      <a:pPr algn="ctr"/>
                      <a:r>
                        <a:rPr lang="en-US" altLang="zh-CN" b="1" dirty="0"/>
                        <a:t>Support</a:t>
                      </a:r>
                      <a:endParaRPr lang="zh-CN" altLang="en-US"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320583"/>
                  </a:ext>
                </a:extLst>
              </a:tr>
              <a:tr h="455796">
                <a:tc>
                  <a:txBody>
                    <a:bodyPr/>
                    <a:lstStyle/>
                    <a:p>
                      <a:pPr algn="ctr"/>
                      <a:r>
                        <a:rPr lang="en-US" altLang="zh-CN" dirty="0"/>
                        <a:t>Small</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961206"/>
                  </a:ext>
                </a:extLst>
              </a:tr>
              <a:tr h="455796">
                <a:tc>
                  <a:txBody>
                    <a:bodyPr/>
                    <a:lstStyle/>
                    <a:p>
                      <a:pPr algn="ctr"/>
                      <a:r>
                        <a:rPr lang="en-US" altLang="zh-CN" dirty="0"/>
                        <a:t>Fast</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634550"/>
                  </a:ext>
                </a:extLst>
              </a:tr>
              <a:tr h="455796">
                <a:tc>
                  <a:txBody>
                    <a:bodyPr/>
                    <a:lstStyle/>
                    <a:p>
                      <a:pPr algn="ctr"/>
                      <a:r>
                        <a:rPr lang="en-US" altLang="zh-CN" dirty="0"/>
                        <a:t>High</a:t>
                      </a:r>
                      <a:endParaRPr lang="zh-CN" altLang="en-US"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145096"/>
                  </a:ext>
                </a:extLst>
              </a:tr>
              <a:tr h="45579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dirty="0"/>
                        <a:t>Support</a:t>
                      </a:r>
                      <a:endParaRPr lang="zh-CN" altLang="en-US" dirty="0"/>
                    </a:p>
                  </a:txBody>
                  <a:tcPr marL="90000" marT="190800" marB="19080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2407801"/>
                  </a:ext>
                </a:extLst>
              </a:tr>
            </a:tbl>
          </a:graphicData>
        </a:graphic>
      </p:graphicFrame>
      <p:sp>
        <p:nvSpPr>
          <p:cNvPr id="24" name="云形 23">
            <a:extLst>
              <a:ext uri="{FF2B5EF4-FFF2-40B4-BE49-F238E27FC236}">
                <a16:creationId xmlns:a16="http://schemas.microsoft.com/office/drawing/2014/main" id="{C8601E4B-6471-44BB-992E-5614DCA603AA}"/>
              </a:ext>
            </a:extLst>
          </p:cNvPr>
          <p:cNvSpPr/>
          <p:nvPr/>
        </p:nvSpPr>
        <p:spPr>
          <a:xfrm>
            <a:off x="5718258" y="1043454"/>
            <a:ext cx="2185410" cy="4356173"/>
          </a:xfrm>
          <a:prstGeom prst="cloud">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solidFill>
                  <a:srgbClr val="C00000"/>
                </a:solidFill>
              </a:rPr>
              <a:t>Our Proposed Framework</a:t>
            </a:r>
            <a:endParaRPr lang="zh-CN" altLang="en-US" dirty="0">
              <a:solidFill>
                <a:srgbClr val="C00000"/>
              </a:solidFill>
            </a:endParaRPr>
          </a:p>
        </p:txBody>
      </p:sp>
      <p:sp>
        <p:nvSpPr>
          <p:cNvPr id="29" name="左大括号 28">
            <a:extLst>
              <a:ext uri="{FF2B5EF4-FFF2-40B4-BE49-F238E27FC236}">
                <a16:creationId xmlns:a16="http://schemas.microsoft.com/office/drawing/2014/main" id="{C39FC7A6-6649-4117-AB23-71E1EE32E3FF}"/>
              </a:ext>
            </a:extLst>
          </p:cNvPr>
          <p:cNvSpPr/>
          <p:nvPr/>
        </p:nvSpPr>
        <p:spPr>
          <a:xfrm rot="10800000">
            <a:off x="5088133" y="3461190"/>
            <a:ext cx="203605" cy="1633563"/>
          </a:xfrm>
          <a:prstGeom prst="leftBrace">
            <a:avLst>
              <a:gd name="adj1" fmla="val 8333"/>
              <a:gd name="adj2" fmla="val 47865"/>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CB8BA34C-9E45-4ECB-9C51-2AAC8C08CE10}"/>
              </a:ext>
            </a:extLst>
          </p:cNvPr>
          <p:cNvCxnSpPr>
            <a:cxnSpLocks/>
          </p:cNvCxnSpPr>
          <p:nvPr/>
        </p:nvCxnSpPr>
        <p:spPr>
          <a:xfrm>
            <a:off x="5448922" y="4300122"/>
            <a:ext cx="2724081" cy="0"/>
          </a:xfrm>
          <a:prstGeom prst="straightConnector1">
            <a:avLst/>
          </a:prstGeom>
          <a:ln w="2857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左大括号 30">
            <a:extLst>
              <a:ext uri="{FF2B5EF4-FFF2-40B4-BE49-F238E27FC236}">
                <a16:creationId xmlns:a16="http://schemas.microsoft.com/office/drawing/2014/main" id="{617D8C45-F473-4D87-9B63-5F20E71BE873}"/>
              </a:ext>
            </a:extLst>
          </p:cNvPr>
          <p:cNvSpPr/>
          <p:nvPr/>
        </p:nvSpPr>
        <p:spPr>
          <a:xfrm>
            <a:off x="8281410" y="3461192"/>
            <a:ext cx="253571" cy="1633561"/>
          </a:xfrm>
          <a:prstGeom prst="leftBrace">
            <a:avLst>
              <a:gd name="adj1" fmla="val 8333"/>
              <a:gd name="adj2" fmla="val 50867"/>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88689F3-F529-4E79-9891-3F8A139796D0}"/>
              </a:ext>
            </a:extLst>
          </p:cNvPr>
          <p:cNvSpPr txBox="1"/>
          <p:nvPr/>
        </p:nvSpPr>
        <p:spPr>
          <a:xfrm>
            <a:off x="6114497" y="3884767"/>
            <a:ext cx="1433453" cy="400110"/>
          </a:xfrm>
          <a:prstGeom prst="rect">
            <a:avLst/>
          </a:prstGeom>
          <a:noFill/>
        </p:spPr>
        <p:txBody>
          <a:bodyPr wrap="square" rtlCol="0">
            <a:spAutoFit/>
          </a:bodyPr>
          <a:lstStyle/>
          <a:p>
            <a:r>
              <a:rPr lang="en-US" altLang="zh-CN" sz="2000" dirty="0">
                <a:solidFill>
                  <a:srgbClr val="C00000"/>
                </a:solidFill>
                <a:latin typeface="+mn-lt"/>
              </a:rPr>
              <a:t>Preserve</a:t>
            </a:r>
          </a:p>
        </p:txBody>
      </p:sp>
      <p:sp>
        <p:nvSpPr>
          <p:cNvPr id="35" name="文本框 34">
            <a:extLst>
              <a:ext uri="{FF2B5EF4-FFF2-40B4-BE49-F238E27FC236}">
                <a16:creationId xmlns:a16="http://schemas.microsoft.com/office/drawing/2014/main" id="{F1462623-A3F2-4D7B-9D1C-56D8ABCD839E}"/>
              </a:ext>
            </a:extLst>
          </p:cNvPr>
          <p:cNvSpPr txBox="1"/>
          <p:nvPr/>
        </p:nvSpPr>
        <p:spPr>
          <a:xfrm>
            <a:off x="6161786" y="2729376"/>
            <a:ext cx="1433454" cy="400110"/>
          </a:xfrm>
          <a:prstGeom prst="rect">
            <a:avLst/>
          </a:prstGeom>
          <a:noFill/>
        </p:spPr>
        <p:txBody>
          <a:bodyPr wrap="square" rtlCol="0">
            <a:spAutoFit/>
          </a:bodyPr>
          <a:lstStyle/>
          <a:p>
            <a:r>
              <a:rPr lang="en-US" altLang="zh-CN" sz="2000" dirty="0">
                <a:solidFill>
                  <a:srgbClr val="C00000"/>
                </a:solidFill>
                <a:latin typeface="+mn-lt"/>
              </a:rPr>
              <a:t>Transform</a:t>
            </a:r>
          </a:p>
        </p:txBody>
      </p:sp>
      <p:cxnSp>
        <p:nvCxnSpPr>
          <p:cNvPr id="36" name="直接箭头连接符 35">
            <a:extLst>
              <a:ext uri="{FF2B5EF4-FFF2-40B4-BE49-F238E27FC236}">
                <a16:creationId xmlns:a16="http://schemas.microsoft.com/office/drawing/2014/main" id="{ADCE8EAA-D012-418C-9629-5126525C55DB}"/>
              </a:ext>
            </a:extLst>
          </p:cNvPr>
          <p:cNvCxnSpPr>
            <a:cxnSpLocks/>
          </p:cNvCxnSpPr>
          <p:nvPr/>
        </p:nvCxnSpPr>
        <p:spPr>
          <a:xfrm>
            <a:off x="5433157" y="3147688"/>
            <a:ext cx="2724081" cy="0"/>
          </a:xfrm>
          <a:prstGeom prst="straightConnector1">
            <a:avLst/>
          </a:prstGeom>
          <a:ln w="28575">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DD7CF5C-7DC5-41A7-B0D1-A98FA811BB8A}"/>
              </a:ext>
            </a:extLst>
          </p:cNvPr>
          <p:cNvSpPr txBox="1"/>
          <p:nvPr/>
        </p:nvSpPr>
        <p:spPr>
          <a:xfrm>
            <a:off x="1281006" y="5666277"/>
            <a:ext cx="10910994"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mn-lt"/>
              </a:rPr>
              <a:t>Who? What fixed-window approximate algorithms does the framework transform?</a:t>
            </a:r>
          </a:p>
          <a:p>
            <a:pPr marL="285750" indent="-285750">
              <a:buFont typeface="Arial" panose="020B0604020202020204" pitchFamily="34" charset="0"/>
              <a:buChar char="•"/>
            </a:pPr>
            <a:r>
              <a:rPr lang="en-US" altLang="zh-CN" sz="2000" dirty="0">
                <a:latin typeface="+mn-lt"/>
              </a:rPr>
              <a:t>How? How the framework supports sliding and preserves existing advantages?</a:t>
            </a:r>
          </a:p>
        </p:txBody>
      </p:sp>
      <p:pic>
        <p:nvPicPr>
          <p:cNvPr id="2" name="已录下的声音">
            <a:hlinkClick r:id="" action="ppaction://media"/>
            <a:extLst>
              <a:ext uri="{FF2B5EF4-FFF2-40B4-BE49-F238E27FC236}">
                <a16:creationId xmlns:a16="http://schemas.microsoft.com/office/drawing/2014/main" id="{21FAD967-2A21-49F3-A32D-16068F8471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7865" y="5809876"/>
            <a:ext cx="420687" cy="420687"/>
          </a:xfrm>
          <a:prstGeom prst="rect">
            <a:avLst/>
          </a:prstGeom>
        </p:spPr>
      </p:pic>
    </p:spTree>
    <p:extLst>
      <p:ext uri="{BB962C8B-B14F-4D97-AF65-F5344CB8AC3E}">
        <p14:creationId xmlns:p14="http://schemas.microsoft.com/office/powerpoint/2010/main" val="244837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26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8515919" cy="1271510"/>
            <a:chOff x="657210" y="372731"/>
            <a:chExt cx="5105087" cy="1271510"/>
          </a:xfrm>
        </p:grpSpPr>
        <p:sp>
          <p:nvSpPr>
            <p:cNvPr id="3" name="文本框 2"/>
            <p:cNvSpPr txBox="1"/>
            <p:nvPr/>
          </p:nvSpPr>
          <p:spPr>
            <a:xfrm>
              <a:off x="657211" y="372731"/>
              <a:ext cx="2766463" cy="646331"/>
            </a:xfrm>
            <a:prstGeom prst="rect">
              <a:avLst/>
            </a:prstGeom>
            <a:noFill/>
          </p:spPr>
          <p:txBody>
            <a:bodyPr wrap="none">
              <a:spAutoFit/>
            </a:bodyPr>
            <a:lstStyle/>
            <a:p>
              <a:r>
                <a:rPr lang="en-US" altLang="zh-CN" sz="3600" dirty="0">
                  <a:latin typeface="+mj-lt"/>
                  <a:ea typeface="FZCuHeiSongS-B-GB"/>
                </a:rPr>
                <a:t>Bloom filter</a:t>
              </a:r>
              <a:endParaRPr lang="zh-CN" sz="3600" dirty="0">
                <a:latin typeface="+mj-lt"/>
                <a:ea typeface="FZCuHeiSongS-B-GB"/>
              </a:endParaRPr>
            </a:p>
          </p:txBody>
        </p:sp>
        <p:sp>
          <p:nvSpPr>
            <p:cNvPr id="6" name="文本框 5"/>
            <p:cNvSpPr txBox="1"/>
            <p:nvPr/>
          </p:nvSpPr>
          <p:spPr>
            <a:xfrm>
              <a:off x="657210" y="936355"/>
              <a:ext cx="5105087" cy="707886"/>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one approximate algorithm for membership query</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cxnSp>
        <p:nvCxnSpPr>
          <p:cNvPr id="9" name="直接箭头连接符 8">
            <a:extLst>
              <a:ext uri="{FF2B5EF4-FFF2-40B4-BE49-F238E27FC236}">
                <a16:creationId xmlns:a16="http://schemas.microsoft.com/office/drawing/2014/main" id="{A35D317C-6F09-4E9B-BC34-4A6BEA359003}"/>
              </a:ext>
            </a:extLst>
          </p:cNvPr>
          <p:cNvCxnSpPr>
            <a:cxnSpLocks/>
            <a:stCxn id="14" idx="3"/>
          </p:cNvCxnSpPr>
          <p:nvPr/>
        </p:nvCxnSpPr>
        <p:spPr>
          <a:xfrm>
            <a:off x="4341585" y="3668388"/>
            <a:ext cx="912687" cy="784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DF217C0-6973-414B-97DA-DFCBFDF07051}"/>
              </a:ext>
            </a:extLst>
          </p:cNvPr>
          <p:cNvCxnSpPr>
            <a:cxnSpLocks/>
            <a:stCxn id="14" idx="3"/>
          </p:cNvCxnSpPr>
          <p:nvPr/>
        </p:nvCxnSpPr>
        <p:spPr>
          <a:xfrm flipV="1">
            <a:off x="4341585" y="2488194"/>
            <a:ext cx="881794" cy="1180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EBBD83A-7ACF-40C7-BDFA-D99B21735A52}"/>
              </a:ext>
            </a:extLst>
          </p:cNvPr>
          <p:cNvCxnSpPr>
            <a:cxnSpLocks/>
            <a:stCxn id="14" idx="3"/>
          </p:cNvCxnSpPr>
          <p:nvPr/>
        </p:nvCxnSpPr>
        <p:spPr>
          <a:xfrm flipV="1">
            <a:off x="4341585" y="3625857"/>
            <a:ext cx="881794" cy="42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表格 11">
            <a:extLst>
              <a:ext uri="{FF2B5EF4-FFF2-40B4-BE49-F238E27FC236}">
                <a16:creationId xmlns:a16="http://schemas.microsoft.com/office/drawing/2014/main" id="{6615576B-20EC-4878-A964-A93232BA7331}"/>
              </a:ext>
            </a:extLst>
          </p:cNvPr>
          <p:cNvGraphicFramePr>
            <a:graphicFrameLocks noGrp="1"/>
          </p:cNvGraphicFramePr>
          <p:nvPr>
            <p:extLst>
              <p:ext uri="{D42A27DB-BD31-4B8C-83A1-F6EECF244321}">
                <p14:modId xmlns:p14="http://schemas.microsoft.com/office/powerpoint/2010/main" val="3837925417"/>
              </p:ext>
            </p:extLst>
          </p:nvPr>
        </p:nvGraphicFramePr>
        <p:xfrm>
          <a:off x="5254273" y="2208495"/>
          <a:ext cx="433264" cy="3169920"/>
        </p:xfrm>
        <a:graphic>
          <a:graphicData uri="http://schemas.openxmlformats.org/drawingml/2006/table">
            <a:tbl>
              <a:tblPr firstRow="1" bandRow="1">
                <a:tableStyleId>{5C22544A-7EE6-4342-B048-85BDC9FD1C3A}</a:tableStyleId>
              </a:tblPr>
              <a:tblGrid>
                <a:gridCol w="433264">
                  <a:extLst>
                    <a:ext uri="{9D8B030D-6E8A-4147-A177-3AD203B41FA5}">
                      <a16:colId xmlns:a16="http://schemas.microsoft.com/office/drawing/2014/main" val="3694790875"/>
                    </a:ext>
                  </a:extLst>
                </a:gridCol>
              </a:tblGrid>
              <a:tr h="376682">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rPr>
                        <a:t>1</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76682">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61030745"/>
                  </a:ext>
                </a:extLst>
              </a:tr>
              <a:tr h="376682">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50389283"/>
                  </a:ext>
                </a:extLst>
              </a:tr>
              <a:tr h="376682">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rPr>
                        <a:t>1</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605791267"/>
                  </a:ext>
                </a:extLst>
              </a:tr>
              <a:tr h="376682">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748417988"/>
                  </a:ext>
                </a:extLst>
              </a:tr>
              <a:tr h="376682">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rPr>
                        <a:t>1</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059843643"/>
                  </a:ext>
                </a:extLst>
              </a:tr>
              <a:tr h="376682">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367378618"/>
                  </a:ext>
                </a:extLst>
              </a:tr>
              <a:tr h="376682">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rPr>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4436407"/>
                  </a:ext>
                </a:extLst>
              </a:tr>
            </a:tbl>
          </a:graphicData>
        </a:graphic>
      </p:graphicFrame>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046F2A5-39CF-4347-9376-687F45BD923D}"/>
                  </a:ext>
                </a:extLst>
              </p:cNvPr>
              <p:cNvSpPr txBox="1"/>
              <p:nvPr/>
            </p:nvSpPr>
            <p:spPr>
              <a:xfrm>
                <a:off x="2685682" y="3483722"/>
                <a:ext cx="1655903" cy="369332"/>
              </a:xfrm>
              <a:prstGeom prst="rect">
                <a:avLst/>
              </a:prstGeom>
              <a:noFill/>
            </p:spPr>
            <p:txBody>
              <a:bodyPr wrap="none" rtlCol="0">
                <a:spAutoFit/>
              </a:bodyPr>
              <a:lstStyle/>
              <a:p>
                <a:r>
                  <a:rPr lang="en-US" altLang="zh-CN" b="1" dirty="0">
                    <a:latin typeface="+mn-lt"/>
                  </a:rPr>
                  <a:t>Insert item </a:t>
                </a:r>
                <a14:m>
                  <m:oMath xmlns:m="http://schemas.openxmlformats.org/officeDocument/2006/math">
                    <m:r>
                      <a:rPr lang="en-US" altLang="zh-CN" b="1" i="1" smtClean="0">
                        <a:latin typeface="Cambria Math" panose="02040503050406030204" pitchFamily="18" charset="0"/>
                      </a:rPr>
                      <m:t>𝒙</m:t>
                    </m:r>
                  </m:oMath>
                </a14:m>
                <a:endParaRPr lang="zh-CN" altLang="en-US" b="1" i="1" baseline="-25000" dirty="0">
                  <a:latin typeface="+mn-lt"/>
                </a:endParaRPr>
              </a:p>
            </p:txBody>
          </p:sp>
        </mc:Choice>
        <mc:Fallback xmlns="">
          <p:sp>
            <p:nvSpPr>
              <p:cNvPr id="14" name="文本框 13">
                <a:extLst>
                  <a:ext uri="{FF2B5EF4-FFF2-40B4-BE49-F238E27FC236}">
                    <a16:creationId xmlns:a16="http://schemas.microsoft.com/office/drawing/2014/main" id="{7046F2A5-39CF-4347-9376-687F45BD923D}"/>
                  </a:ext>
                </a:extLst>
              </p:cNvPr>
              <p:cNvSpPr txBox="1">
                <a:spLocks noRot="1" noChangeAspect="1" noMove="1" noResize="1" noEditPoints="1" noAdjustHandles="1" noChangeArrowheads="1" noChangeShapeType="1" noTextEdit="1"/>
              </p:cNvSpPr>
              <p:nvPr/>
            </p:nvSpPr>
            <p:spPr>
              <a:xfrm>
                <a:off x="2685682" y="3483722"/>
                <a:ext cx="1655903" cy="369332"/>
              </a:xfrm>
              <a:prstGeom prst="rect">
                <a:avLst/>
              </a:prstGeom>
              <a:blipFill>
                <a:blip r:embed="rId16"/>
                <a:stretch>
                  <a:fillRect l="-332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6568DE8-B304-4795-83B9-3DC1C8453A88}"/>
                  </a:ext>
                </a:extLst>
              </p:cNvPr>
              <p:cNvSpPr txBox="1"/>
              <p:nvPr/>
            </p:nvSpPr>
            <p:spPr>
              <a:xfrm>
                <a:off x="4454993" y="3352306"/>
                <a:ext cx="537924" cy="302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ea typeface="+mn-ea"/>
                            </a:rPr>
                          </m:ctrlPr>
                        </m:sSubPr>
                        <m:e>
                          <m:r>
                            <a:rPr lang="en-US" altLang="zh-CN" sz="1400" b="1" i="1" smtClean="0">
                              <a:latin typeface="Cambria Math" panose="02040503050406030204" pitchFamily="18" charset="0"/>
                              <a:ea typeface="+mn-ea"/>
                            </a:rPr>
                            <m:t>𝑯𝒂𝒔𝒉</m:t>
                          </m:r>
                        </m:e>
                        <m:sub>
                          <m:r>
                            <a:rPr lang="en-US" altLang="zh-CN" sz="1400" b="1" i="1" smtClean="0">
                              <a:latin typeface="Cambria Math" panose="02040503050406030204" pitchFamily="18" charset="0"/>
                              <a:ea typeface="+mn-ea"/>
                            </a:rPr>
                            <m:t>𝟐</m:t>
                          </m:r>
                        </m:sub>
                      </m:sSub>
                      <m:r>
                        <a:rPr lang="en-US" altLang="zh-CN" sz="1400" b="1" i="1" smtClean="0">
                          <a:latin typeface="Cambria Math" panose="02040503050406030204" pitchFamily="18" charset="0"/>
                          <a:ea typeface="+mn-ea"/>
                        </a:rPr>
                        <m:t> (</m:t>
                      </m:r>
                      <m:r>
                        <a:rPr lang="en-US" altLang="zh-CN" sz="1400" b="1" i="1" smtClean="0">
                          <a:latin typeface="Cambria Math" panose="02040503050406030204" pitchFamily="18" charset="0"/>
                          <a:ea typeface="+mn-ea"/>
                        </a:rPr>
                        <m:t>𝒙</m:t>
                      </m:r>
                      <m:r>
                        <a:rPr lang="en-US" altLang="zh-CN" sz="1400" b="1" i="1" smtClean="0">
                          <a:latin typeface="Cambria Math" panose="02040503050406030204" pitchFamily="18" charset="0"/>
                          <a:ea typeface="+mn-ea"/>
                        </a:rPr>
                        <m:t>)</m:t>
                      </m:r>
                    </m:oMath>
                  </m:oMathPara>
                </a14:m>
                <a:endParaRPr lang="zh-MO" altLang="en-US" sz="1400" b="1" baseline="-25000" dirty="0">
                  <a:latin typeface="+mn-ea"/>
                  <a:ea typeface="+mn-ea"/>
                </a:endParaRPr>
              </a:p>
            </p:txBody>
          </p:sp>
        </mc:Choice>
        <mc:Fallback xmlns="">
          <p:sp>
            <p:nvSpPr>
              <p:cNvPr id="15" name="文本框 14">
                <a:extLst>
                  <a:ext uri="{FF2B5EF4-FFF2-40B4-BE49-F238E27FC236}">
                    <a16:creationId xmlns:a16="http://schemas.microsoft.com/office/drawing/2014/main" id="{66568DE8-B304-4795-83B9-3DC1C8453A88}"/>
                  </a:ext>
                </a:extLst>
              </p:cNvPr>
              <p:cNvSpPr txBox="1">
                <a:spLocks noRot="1" noChangeAspect="1" noMove="1" noResize="1" noEditPoints="1" noAdjustHandles="1" noChangeArrowheads="1" noChangeShapeType="1" noTextEdit="1"/>
              </p:cNvSpPr>
              <p:nvPr/>
            </p:nvSpPr>
            <p:spPr>
              <a:xfrm>
                <a:off x="4454993" y="3352306"/>
                <a:ext cx="537924" cy="302840"/>
              </a:xfrm>
              <a:prstGeom prst="rect">
                <a:avLst/>
              </a:prstGeom>
              <a:blipFill>
                <a:blip r:embed="rId17"/>
                <a:stretch>
                  <a:fillRect r="-86364"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8959B1A-B85F-4AA3-96D2-D131E4D3DE15}"/>
                  </a:ext>
                </a:extLst>
              </p:cNvPr>
              <p:cNvSpPr txBox="1"/>
              <p:nvPr/>
            </p:nvSpPr>
            <p:spPr>
              <a:xfrm>
                <a:off x="3758208" y="2819502"/>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𝟏</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19" name="文本框 18">
                <a:extLst>
                  <a:ext uri="{FF2B5EF4-FFF2-40B4-BE49-F238E27FC236}">
                    <a16:creationId xmlns:a16="http://schemas.microsoft.com/office/drawing/2014/main" id="{C8959B1A-B85F-4AA3-96D2-D131E4D3DE15}"/>
                  </a:ext>
                </a:extLst>
              </p:cNvPr>
              <p:cNvSpPr txBox="1">
                <a:spLocks noRot="1" noChangeAspect="1" noMove="1" noResize="1" noEditPoints="1" noAdjustHandles="1" noChangeArrowheads="1" noChangeShapeType="1" noTextEdit="1"/>
              </p:cNvSpPr>
              <p:nvPr/>
            </p:nvSpPr>
            <p:spPr>
              <a:xfrm>
                <a:off x="3758208" y="2819502"/>
                <a:ext cx="537924" cy="332912"/>
              </a:xfrm>
              <a:prstGeom prst="rect">
                <a:avLst/>
              </a:prstGeom>
              <a:blipFill>
                <a:blip r:embed="rId18"/>
                <a:stretch>
                  <a:fillRect r="-110227"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1230F0A-62B7-494C-B9E4-4CE2C7E15DA4}"/>
                  </a:ext>
                </a:extLst>
              </p:cNvPr>
              <p:cNvSpPr txBox="1"/>
              <p:nvPr/>
            </p:nvSpPr>
            <p:spPr>
              <a:xfrm>
                <a:off x="3878944" y="4120280"/>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𝟑</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20" name="文本框 19">
                <a:extLst>
                  <a:ext uri="{FF2B5EF4-FFF2-40B4-BE49-F238E27FC236}">
                    <a16:creationId xmlns:a16="http://schemas.microsoft.com/office/drawing/2014/main" id="{91230F0A-62B7-494C-B9E4-4CE2C7E15DA4}"/>
                  </a:ext>
                </a:extLst>
              </p:cNvPr>
              <p:cNvSpPr txBox="1">
                <a:spLocks noRot="1" noChangeAspect="1" noMove="1" noResize="1" noEditPoints="1" noAdjustHandles="1" noChangeArrowheads="1" noChangeShapeType="1" noTextEdit="1"/>
              </p:cNvSpPr>
              <p:nvPr/>
            </p:nvSpPr>
            <p:spPr>
              <a:xfrm>
                <a:off x="3878944" y="4120280"/>
                <a:ext cx="537924" cy="332912"/>
              </a:xfrm>
              <a:prstGeom prst="rect">
                <a:avLst/>
              </a:prstGeom>
              <a:blipFill>
                <a:blip r:embed="rId19"/>
                <a:stretch>
                  <a:fillRect r="-108989" b="-12727"/>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8965C489-7EB3-4DD6-8C06-53B521B87577}"/>
              </a:ext>
            </a:extLst>
          </p:cNvPr>
          <p:cNvCxnSpPr>
            <a:cxnSpLocks/>
            <a:stCxn id="25" idx="1"/>
          </p:cNvCxnSpPr>
          <p:nvPr/>
        </p:nvCxnSpPr>
        <p:spPr>
          <a:xfrm flipH="1" flipV="1">
            <a:off x="5741121" y="2466907"/>
            <a:ext cx="1163322" cy="491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39206DC-807D-4EAE-8213-DEBF71A5B0E4}"/>
              </a:ext>
            </a:extLst>
          </p:cNvPr>
          <p:cNvCxnSpPr>
            <a:cxnSpLocks/>
            <a:stCxn id="25" idx="1"/>
          </p:cNvCxnSpPr>
          <p:nvPr/>
        </p:nvCxnSpPr>
        <p:spPr>
          <a:xfrm flipH="1">
            <a:off x="5741121" y="2958571"/>
            <a:ext cx="1163322" cy="141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78F50F9-3318-4591-A632-3A091B96D94C}"/>
              </a:ext>
            </a:extLst>
          </p:cNvPr>
          <p:cNvCxnSpPr>
            <a:cxnSpLocks/>
            <a:stCxn id="25" idx="1"/>
          </p:cNvCxnSpPr>
          <p:nvPr/>
        </p:nvCxnSpPr>
        <p:spPr>
          <a:xfrm flipH="1">
            <a:off x="5741121" y="2958571"/>
            <a:ext cx="1163322" cy="667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EE9BDB0-8EEB-468E-99C1-DEA011B2E8C3}"/>
                  </a:ext>
                </a:extLst>
              </p:cNvPr>
              <p:cNvSpPr txBox="1"/>
              <p:nvPr/>
            </p:nvSpPr>
            <p:spPr>
              <a:xfrm>
                <a:off x="6904443" y="2773905"/>
                <a:ext cx="4073551" cy="369332"/>
              </a:xfrm>
              <a:prstGeom prst="rect">
                <a:avLst/>
              </a:prstGeom>
              <a:noFill/>
            </p:spPr>
            <p:txBody>
              <a:bodyPr wrap="none" rtlCol="0">
                <a:spAutoFit/>
              </a:bodyPr>
              <a:lstStyle/>
              <a:p>
                <a:r>
                  <a:rPr lang="en-US" altLang="zh-CN" b="1" dirty="0">
                    <a:latin typeface="+mn-lt"/>
                  </a:rPr>
                  <a:t>Query </a:t>
                </a:r>
                <a14:m>
                  <m:oMath xmlns:m="http://schemas.openxmlformats.org/officeDocument/2006/math">
                    <m:r>
                      <a:rPr lang="en-US" altLang="zh-CN" b="1" i="1" smtClean="0">
                        <a:latin typeface="Cambria Math" panose="02040503050406030204" pitchFamily="18" charset="0"/>
                      </a:rPr>
                      <m:t>𝒙</m:t>
                    </m:r>
                  </m:oMath>
                </a14:m>
                <a:r>
                  <a:rPr lang="en-US" altLang="zh-CN" b="1" dirty="0">
                    <a:latin typeface="+mn-lt"/>
                  </a:rPr>
                  <a:t> ? Yes </a:t>
                </a:r>
                <a:r>
                  <a:rPr lang="en-US" altLang="zh-CN" dirty="0">
                    <a:latin typeface="+mn-lt"/>
                  </a:rPr>
                  <a:t>(inserted/member).</a:t>
                </a:r>
                <a:endParaRPr lang="zh-CN" altLang="en-US" i="1" baseline="-25000" dirty="0">
                  <a:latin typeface="+mn-lt"/>
                </a:endParaRPr>
              </a:p>
            </p:txBody>
          </p:sp>
        </mc:Choice>
        <mc:Fallback xmlns="">
          <p:sp>
            <p:nvSpPr>
              <p:cNvPr id="25" name="文本框 24">
                <a:extLst>
                  <a:ext uri="{FF2B5EF4-FFF2-40B4-BE49-F238E27FC236}">
                    <a16:creationId xmlns:a16="http://schemas.microsoft.com/office/drawing/2014/main" id="{4EE9BDB0-8EEB-468E-99C1-DEA011B2E8C3}"/>
                  </a:ext>
                </a:extLst>
              </p:cNvPr>
              <p:cNvSpPr txBox="1">
                <a:spLocks noRot="1" noChangeAspect="1" noMove="1" noResize="1" noEditPoints="1" noAdjustHandles="1" noChangeArrowheads="1" noChangeShapeType="1" noTextEdit="1"/>
              </p:cNvSpPr>
              <p:nvPr/>
            </p:nvSpPr>
            <p:spPr>
              <a:xfrm>
                <a:off x="6904443" y="2773905"/>
                <a:ext cx="4073551" cy="369332"/>
              </a:xfrm>
              <a:prstGeom prst="rect">
                <a:avLst/>
              </a:prstGeom>
              <a:blipFill>
                <a:blip r:embed="rId22"/>
                <a:stretch>
                  <a:fillRect l="-1347" t="-8197" b="-24590"/>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8F9ED16C-8337-456E-82AF-F1EEE7F03C6F}"/>
              </a:ext>
            </a:extLst>
          </p:cNvPr>
          <p:cNvSpPr txBox="1"/>
          <p:nvPr/>
        </p:nvSpPr>
        <p:spPr>
          <a:xfrm>
            <a:off x="1607124" y="3829189"/>
            <a:ext cx="2809744" cy="369332"/>
          </a:xfrm>
          <a:prstGeom prst="rect">
            <a:avLst/>
          </a:prstGeom>
          <a:noFill/>
        </p:spPr>
        <p:txBody>
          <a:bodyPr wrap="none" rtlCol="0">
            <a:spAutoFit/>
          </a:bodyPr>
          <a:lstStyle/>
          <a:p>
            <a:r>
              <a:rPr lang="en-US" altLang="zh-CN" dirty="0">
                <a:latin typeface="+mn-lt"/>
              </a:rPr>
              <a:t>Set all selected bits to 1</a:t>
            </a:r>
            <a:endParaRPr lang="zh-CN" altLang="en-US" i="1" baseline="-25000" dirty="0">
              <a:latin typeface="+mn-lt"/>
            </a:endParaRPr>
          </a:p>
        </p:txBody>
      </p:sp>
      <p:sp>
        <p:nvSpPr>
          <p:cNvPr id="43" name="文本框 42">
            <a:extLst>
              <a:ext uri="{FF2B5EF4-FFF2-40B4-BE49-F238E27FC236}">
                <a16:creationId xmlns:a16="http://schemas.microsoft.com/office/drawing/2014/main" id="{69BC52AE-47BF-45C9-8ECE-FF735A274AF4}"/>
              </a:ext>
            </a:extLst>
          </p:cNvPr>
          <p:cNvSpPr txBox="1"/>
          <p:nvPr/>
        </p:nvSpPr>
        <p:spPr>
          <a:xfrm>
            <a:off x="6904443" y="3167640"/>
            <a:ext cx="4018408" cy="369332"/>
          </a:xfrm>
          <a:prstGeom prst="rect">
            <a:avLst/>
          </a:prstGeom>
          <a:noFill/>
        </p:spPr>
        <p:txBody>
          <a:bodyPr wrap="none" rtlCol="0">
            <a:spAutoFit/>
          </a:bodyPr>
          <a:lstStyle/>
          <a:p>
            <a:r>
              <a:rPr lang="en-US" altLang="zh-CN" dirty="0">
                <a:latin typeface="+mn-lt"/>
              </a:rPr>
              <a:t>If all selected bits are 1, report Yes.</a:t>
            </a:r>
            <a:endParaRPr lang="zh-CN" altLang="en-US" i="1" baseline="-25000" dirty="0">
              <a:latin typeface="+mn-lt"/>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24C3663-AF0E-48D3-864F-888B9663B7C6}"/>
                  </a:ext>
                </a:extLst>
              </p:cNvPr>
              <p:cNvSpPr txBox="1"/>
              <p:nvPr/>
            </p:nvSpPr>
            <p:spPr>
              <a:xfrm>
                <a:off x="6927383" y="3847855"/>
                <a:ext cx="4517583" cy="369332"/>
              </a:xfrm>
              <a:prstGeom prst="rect">
                <a:avLst/>
              </a:prstGeom>
              <a:noFill/>
            </p:spPr>
            <p:txBody>
              <a:bodyPr wrap="none" rtlCol="0">
                <a:spAutoFit/>
              </a:bodyPr>
              <a:lstStyle/>
              <a:p>
                <a:r>
                  <a:rPr lang="en-US" altLang="zh-CN" b="1" dirty="0">
                    <a:latin typeface="+mn-lt"/>
                  </a:rPr>
                  <a:t>Query </a:t>
                </a:r>
                <a14:m>
                  <m:oMath xmlns:m="http://schemas.openxmlformats.org/officeDocument/2006/math">
                    <m:r>
                      <a:rPr lang="en-US" altLang="zh-CN" b="1" i="1" smtClean="0">
                        <a:latin typeface="Cambria Math" panose="02040503050406030204" pitchFamily="18" charset="0"/>
                      </a:rPr>
                      <m:t>𝒚</m:t>
                    </m:r>
                  </m:oMath>
                </a14:m>
                <a:r>
                  <a:rPr lang="en-US" altLang="zh-CN" b="1" dirty="0">
                    <a:latin typeface="+mn-lt"/>
                  </a:rPr>
                  <a:t> ? No </a:t>
                </a:r>
                <a:r>
                  <a:rPr lang="en-US" altLang="zh-CN" dirty="0">
                    <a:latin typeface="+mn-lt"/>
                  </a:rPr>
                  <a:t>(not inserted/member).</a:t>
                </a:r>
                <a:endParaRPr lang="zh-CN" altLang="en-US" i="1" baseline="-25000" dirty="0">
                  <a:latin typeface="+mn-lt"/>
                </a:endParaRPr>
              </a:p>
            </p:txBody>
          </p:sp>
        </mc:Choice>
        <mc:Fallback xmlns="">
          <p:sp>
            <p:nvSpPr>
              <p:cNvPr id="44" name="文本框 43">
                <a:extLst>
                  <a:ext uri="{FF2B5EF4-FFF2-40B4-BE49-F238E27FC236}">
                    <a16:creationId xmlns:a16="http://schemas.microsoft.com/office/drawing/2014/main" id="{C24C3663-AF0E-48D3-864F-888B9663B7C6}"/>
                  </a:ext>
                </a:extLst>
              </p:cNvPr>
              <p:cNvSpPr txBox="1">
                <a:spLocks noRot="1" noChangeAspect="1" noMove="1" noResize="1" noEditPoints="1" noAdjustHandles="1" noChangeArrowheads="1" noChangeShapeType="1" noTextEdit="1"/>
              </p:cNvSpPr>
              <p:nvPr/>
            </p:nvSpPr>
            <p:spPr>
              <a:xfrm>
                <a:off x="6927383" y="3847855"/>
                <a:ext cx="4517583" cy="369332"/>
              </a:xfrm>
              <a:prstGeom prst="rect">
                <a:avLst/>
              </a:prstGeom>
              <a:blipFill>
                <a:blip r:embed="rId23"/>
                <a:stretch>
                  <a:fillRect l="-1080" t="-8197" b="-24590"/>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C15D6B97-B5A9-439C-B6E5-AA09195693C5}"/>
              </a:ext>
            </a:extLst>
          </p:cNvPr>
          <p:cNvCxnSpPr>
            <a:cxnSpLocks/>
            <a:stCxn id="44" idx="1"/>
          </p:cNvCxnSpPr>
          <p:nvPr/>
        </p:nvCxnSpPr>
        <p:spPr>
          <a:xfrm flipH="1">
            <a:off x="5741121" y="4032521"/>
            <a:ext cx="1186262" cy="1161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38407E3-443B-403F-8312-577035F90899}"/>
              </a:ext>
            </a:extLst>
          </p:cNvPr>
          <p:cNvCxnSpPr>
            <a:cxnSpLocks/>
            <a:stCxn id="44" idx="1"/>
          </p:cNvCxnSpPr>
          <p:nvPr/>
        </p:nvCxnSpPr>
        <p:spPr>
          <a:xfrm flipH="1" flipV="1">
            <a:off x="5741119" y="3625857"/>
            <a:ext cx="1186264" cy="406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C93E570-4C39-49AC-805B-4F257D92E5AD}"/>
              </a:ext>
            </a:extLst>
          </p:cNvPr>
          <p:cNvCxnSpPr>
            <a:cxnSpLocks/>
            <a:stCxn id="44" idx="1"/>
          </p:cNvCxnSpPr>
          <p:nvPr/>
        </p:nvCxnSpPr>
        <p:spPr>
          <a:xfrm flipH="1">
            <a:off x="5687537" y="4032521"/>
            <a:ext cx="12398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E24F48FB-0786-4E41-B06C-A60824694180}"/>
              </a:ext>
            </a:extLst>
          </p:cNvPr>
          <p:cNvSpPr txBox="1"/>
          <p:nvPr/>
        </p:nvSpPr>
        <p:spPr>
          <a:xfrm>
            <a:off x="6904443" y="4239182"/>
            <a:ext cx="3855992" cy="369332"/>
          </a:xfrm>
          <a:prstGeom prst="rect">
            <a:avLst/>
          </a:prstGeom>
          <a:noFill/>
        </p:spPr>
        <p:txBody>
          <a:bodyPr wrap="none" rtlCol="0">
            <a:spAutoFit/>
          </a:bodyPr>
          <a:lstStyle/>
          <a:p>
            <a:r>
              <a:rPr lang="en-US" altLang="zh-CN" dirty="0">
                <a:latin typeface="+mn-lt"/>
              </a:rPr>
              <a:t>If any selected bit is 0, report No.</a:t>
            </a:r>
            <a:endParaRPr lang="zh-CN" altLang="en-US" i="1" baseline="-25000" dirty="0">
              <a:latin typeface="+mn-lt"/>
            </a:endParaRPr>
          </a:p>
        </p:txBody>
      </p:sp>
      <p:sp>
        <p:nvSpPr>
          <p:cNvPr id="57" name="矩形: 圆角 56">
            <a:extLst>
              <a:ext uri="{FF2B5EF4-FFF2-40B4-BE49-F238E27FC236}">
                <a16:creationId xmlns:a16="http://schemas.microsoft.com/office/drawing/2014/main" id="{02367CEA-A0AD-4378-980C-214D3801272A}"/>
              </a:ext>
            </a:extLst>
          </p:cNvPr>
          <p:cNvSpPr/>
          <p:nvPr/>
        </p:nvSpPr>
        <p:spPr>
          <a:xfrm>
            <a:off x="5149402" y="3684015"/>
            <a:ext cx="636521" cy="6773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CE03090-BABF-4C03-9F26-01869EC017D1}"/>
              </a:ext>
            </a:extLst>
          </p:cNvPr>
          <p:cNvSpPr txBox="1"/>
          <p:nvPr/>
        </p:nvSpPr>
        <p:spPr>
          <a:xfrm>
            <a:off x="2595722" y="5572443"/>
            <a:ext cx="6364499" cy="369332"/>
          </a:xfrm>
          <a:prstGeom prst="rect">
            <a:avLst/>
          </a:prstGeom>
          <a:noFill/>
        </p:spPr>
        <p:txBody>
          <a:bodyPr wrap="none" rtlCol="0">
            <a:spAutoFit/>
          </a:bodyPr>
          <a:lstStyle/>
          <a:p>
            <a:r>
              <a:rPr lang="en-US" altLang="zh-CN" dirty="0">
                <a:latin typeface="+mn-lt"/>
              </a:rPr>
              <a:t>Bit </a:t>
            </a:r>
            <a:r>
              <a:rPr lang="zh-CN" altLang="en-US" dirty="0">
                <a:latin typeface="+mn-lt"/>
              </a:rPr>
              <a:t>“</a:t>
            </a:r>
            <a:r>
              <a:rPr lang="en-US" altLang="zh-CN" dirty="0">
                <a:latin typeface="+mn-lt"/>
              </a:rPr>
              <a:t>1</a:t>
            </a:r>
            <a:r>
              <a:rPr lang="zh-CN" altLang="en-US" dirty="0">
                <a:latin typeface="+mn-lt"/>
              </a:rPr>
              <a:t>” </a:t>
            </a:r>
            <a:r>
              <a:rPr lang="en-US" altLang="zh-CN" dirty="0">
                <a:latin typeface="+mn-lt"/>
              </a:rPr>
              <a:t>implies that some items have been inserted here</a:t>
            </a:r>
            <a:r>
              <a:rPr lang="zh-CN" altLang="en-US" dirty="0">
                <a:latin typeface="+mn-lt"/>
              </a:rPr>
              <a:t> </a:t>
            </a:r>
            <a:endParaRPr lang="zh-CN" altLang="en-US" i="1" baseline="-25000" dirty="0">
              <a:latin typeface="+mn-lt"/>
            </a:endParaRPr>
          </a:p>
        </p:txBody>
      </p:sp>
      <p:sp>
        <p:nvSpPr>
          <p:cNvPr id="28" name="文本框 27">
            <a:extLst>
              <a:ext uri="{FF2B5EF4-FFF2-40B4-BE49-F238E27FC236}">
                <a16:creationId xmlns:a16="http://schemas.microsoft.com/office/drawing/2014/main" id="{18E51183-EDB5-488A-B824-4A310CD402AD}"/>
              </a:ext>
            </a:extLst>
          </p:cNvPr>
          <p:cNvSpPr txBox="1"/>
          <p:nvPr/>
        </p:nvSpPr>
        <p:spPr>
          <a:xfrm>
            <a:off x="2595722" y="6004611"/>
            <a:ext cx="5800114" cy="369332"/>
          </a:xfrm>
          <a:prstGeom prst="rect">
            <a:avLst/>
          </a:prstGeom>
          <a:noFill/>
        </p:spPr>
        <p:txBody>
          <a:bodyPr wrap="none" rtlCol="0">
            <a:spAutoFit/>
          </a:bodyPr>
          <a:lstStyle/>
          <a:p>
            <a:r>
              <a:rPr lang="en-US" altLang="zh-CN" dirty="0">
                <a:latin typeface="+mn-lt"/>
              </a:rPr>
              <a:t>Bit </a:t>
            </a:r>
            <a:r>
              <a:rPr lang="zh-CN" altLang="en-US" dirty="0">
                <a:latin typeface="+mn-lt"/>
              </a:rPr>
              <a:t>“</a:t>
            </a:r>
            <a:r>
              <a:rPr lang="en-US" altLang="zh-CN" dirty="0">
                <a:latin typeface="+mn-lt"/>
              </a:rPr>
              <a:t>0</a:t>
            </a:r>
            <a:r>
              <a:rPr lang="zh-CN" altLang="en-US" dirty="0">
                <a:latin typeface="+mn-lt"/>
              </a:rPr>
              <a:t>” </a:t>
            </a:r>
            <a:r>
              <a:rPr lang="en-US" altLang="zh-CN" dirty="0">
                <a:latin typeface="+mn-lt"/>
              </a:rPr>
              <a:t>implies that no item has been inserted here</a:t>
            </a:r>
            <a:r>
              <a:rPr lang="zh-CN" altLang="en-US" dirty="0">
                <a:latin typeface="+mn-lt"/>
              </a:rPr>
              <a:t> </a:t>
            </a:r>
            <a:endParaRPr lang="zh-CN" altLang="en-US" i="1" baseline="-25000" dirty="0">
              <a:latin typeface="+mn-lt"/>
            </a:endParaRPr>
          </a:p>
        </p:txBody>
      </p:sp>
      <p:pic>
        <p:nvPicPr>
          <p:cNvPr id="2" name="已录下的声音">
            <a:hlinkClick r:id="" action="ppaction://media"/>
            <a:extLst>
              <a:ext uri="{FF2B5EF4-FFF2-40B4-BE49-F238E27FC236}">
                <a16:creationId xmlns:a16="http://schemas.microsoft.com/office/drawing/2014/main" id="{D017A6B4-B70C-47A5-BB3B-172B64051B6A}"/>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2373798" y="6062874"/>
            <a:ext cx="420687" cy="420687"/>
          </a:xfrm>
          <a:prstGeom prst="rect">
            <a:avLst/>
          </a:prstGeom>
        </p:spPr>
      </p:pic>
    </p:spTree>
    <p:extLst>
      <p:ext uri="{BB962C8B-B14F-4D97-AF65-F5344CB8AC3E}">
        <p14:creationId xmlns:p14="http://schemas.microsoft.com/office/powerpoint/2010/main" val="37257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45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right)">
                                      <p:cBhvr>
                                        <p:cTn id="46" dur="500"/>
                                        <p:tgtEl>
                                          <p:spTgt spid="23"/>
                                        </p:tgtEl>
                                      </p:cBhvr>
                                    </p:animEffect>
                                  </p:childTnLst>
                                </p:cTn>
                              </p:par>
                              <p:par>
                                <p:cTn id="47" presetID="22" presetClass="entr" presetSubtype="2"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righ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anim calcmode="lin" valueType="num">
                                      <p:cBhvr>
                                        <p:cTn id="58" dur="1000" fill="hold"/>
                                        <p:tgtEl>
                                          <p:spTgt spid="56"/>
                                        </p:tgtEl>
                                        <p:attrNameLst>
                                          <p:attrName>ppt_x</p:attrName>
                                        </p:attrNameLst>
                                      </p:cBhvr>
                                      <p:tavLst>
                                        <p:tav tm="0">
                                          <p:val>
                                            <p:strVal val="#ppt_x"/>
                                          </p:val>
                                        </p:tav>
                                        <p:tav tm="100000">
                                          <p:val>
                                            <p:strVal val="#ppt_x"/>
                                          </p:val>
                                        </p:tav>
                                      </p:tavLst>
                                    </p:anim>
                                    <p:anim calcmode="lin" valueType="num">
                                      <p:cBhvr>
                                        <p:cTn id="59" dur="1000" fill="hold"/>
                                        <p:tgtEl>
                                          <p:spTgt spid="5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right)">
                                      <p:cBhvr>
                                        <p:cTn id="69" dur="500"/>
                                        <p:tgtEl>
                                          <p:spTgt spid="46"/>
                                        </p:tgtEl>
                                      </p:cBhvr>
                                    </p:animEffect>
                                  </p:childTnLst>
                                </p:cTn>
                              </p:par>
                              <p:par>
                                <p:cTn id="70" presetID="22" presetClass="entr" presetSubtype="2"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right)">
                                      <p:cBhvr>
                                        <p:cTn id="72" dur="500"/>
                                        <p:tgtEl>
                                          <p:spTgt spid="47"/>
                                        </p:tgtEl>
                                      </p:cBhvr>
                                    </p:animEffect>
                                  </p:childTnLst>
                                </p:cTn>
                              </p:par>
                              <p:par>
                                <p:cTn id="73" presetID="22" presetClass="entr" presetSubtype="2"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right)">
                                      <p:cBhvr>
                                        <p:cTn id="75" dur="500"/>
                                        <p:tgtEl>
                                          <p:spTgt spid="45"/>
                                        </p:tgtEl>
                                      </p:cBhvr>
                                    </p:animEffect>
                                  </p:childTnLst>
                                </p:cTn>
                              </p:par>
                              <p:par>
                                <p:cTn id="76" presetID="2" presetClass="entr" presetSubtype="2"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additive="base">
                                        <p:cTn id="78" dur="500" fill="hold"/>
                                        <p:tgtEl>
                                          <p:spTgt spid="57"/>
                                        </p:tgtEl>
                                        <p:attrNameLst>
                                          <p:attrName>ppt_x</p:attrName>
                                        </p:attrNameLst>
                                      </p:cBhvr>
                                      <p:tavLst>
                                        <p:tav tm="0">
                                          <p:val>
                                            <p:strVal val="1+#ppt_w/2"/>
                                          </p:val>
                                        </p:tav>
                                        <p:tav tm="100000">
                                          <p:val>
                                            <p:strVal val="#ppt_x"/>
                                          </p:val>
                                        </p:tav>
                                      </p:tavLst>
                                    </p:anim>
                                    <p:anim calcmode="lin" valueType="num">
                                      <p:cBhvr additive="base">
                                        <p:cTn id="79"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strVal val="#ppt_x"/>
                                          </p:val>
                                        </p:tav>
                                        <p:tav tm="100000">
                                          <p:val>
                                            <p:strVal val="#ppt_x"/>
                                          </p:val>
                                        </p:tav>
                                      </p:tavLst>
                                    </p:anim>
                                    <p:anim calcmode="lin" valueType="num">
                                      <p:cBhvr>
                                        <p:cTn id="86" dur="1000" fill="hold"/>
                                        <p:tgtEl>
                                          <p:spTgt spid="2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1000"/>
                                        <p:tgtEl>
                                          <p:spTgt spid="28"/>
                                        </p:tgtEl>
                                      </p:cBhvr>
                                    </p:animEffect>
                                    <p:anim calcmode="lin" valueType="num">
                                      <p:cBhvr>
                                        <p:cTn id="90" dur="1000" fill="hold"/>
                                        <p:tgtEl>
                                          <p:spTgt spid="28"/>
                                        </p:tgtEl>
                                        <p:attrNameLst>
                                          <p:attrName>ppt_x</p:attrName>
                                        </p:attrNameLst>
                                      </p:cBhvr>
                                      <p:tavLst>
                                        <p:tav tm="0">
                                          <p:val>
                                            <p:strVal val="#ppt_x"/>
                                          </p:val>
                                        </p:tav>
                                        <p:tav tm="100000">
                                          <p:val>
                                            <p:strVal val="#ppt_x"/>
                                          </p:val>
                                        </p:tav>
                                      </p:tavLst>
                                    </p:anim>
                                    <p:anim calcmode="lin" valueType="num">
                                      <p:cBhvr>
                                        <p:cTn id="9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92" fill="hold" display="0">
                  <p:stCondLst>
                    <p:cond delay="indefinite"/>
                  </p:stCondLst>
                  <p:endCondLst>
                    <p:cond evt="onStopAudio" delay="0">
                      <p:tgtEl>
                        <p:sldTgt/>
                      </p:tgtEl>
                    </p:cond>
                  </p:endCondLst>
                </p:cTn>
                <p:tgtEl>
                  <p:spTgt spid="2"/>
                </p:tgtEl>
              </p:cMediaNode>
            </p:audio>
          </p:childTnLst>
        </p:cTn>
      </p:par>
    </p:tnLst>
    <p:bldLst>
      <p:bldP spid="15" grpId="0"/>
      <p:bldP spid="19" grpId="0"/>
      <p:bldP spid="20" grpId="0"/>
      <p:bldP spid="25" grpId="0"/>
      <p:bldP spid="42" grpId="0"/>
      <p:bldP spid="43" grpId="0"/>
      <p:bldP spid="44" grpId="0"/>
      <p:bldP spid="56" grpId="0"/>
      <p:bldP spid="57" grpId="0" animBg="1"/>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6241349" cy="1271510"/>
            <a:chOff x="657210" y="372731"/>
            <a:chExt cx="5105087" cy="1271510"/>
          </a:xfrm>
        </p:grpSpPr>
        <p:sp>
          <p:nvSpPr>
            <p:cNvPr id="3" name="文本框 2"/>
            <p:cNvSpPr txBox="1"/>
            <p:nvPr/>
          </p:nvSpPr>
          <p:spPr>
            <a:xfrm>
              <a:off x="657211" y="372731"/>
              <a:ext cx="3789820" cy="646331"/>
            </a:xfrm>
            <a:prstGeom prst="rect">
              <a:avLst/>
            </a:prstGeom>
            <a:noFill/>
          </p:spPr>
          <p:txBody>
            <a:bodyPr wrap="none">
              <a:spAutoFit/>
            </a:bodyPr>
            <a:lstStyle/>
            <a:p>
              <a:r>
                <a:rPr lang="en-US" altLang="zh-CN" sz="3600" dirty="0">
                  <a:latin typeface="+mj-lt"/>
                  <a:ea typeface="FZCuHeiSongS-B-GB"/>
                </a:rPr>
                <a:t>Common Model</a:t>
              </a:r>
              <a:endParaRPr lang="zh-CN" sz="3600" dirty="0">
                <a:latin typeface="+mj-lt"/>
                <a:ea typeface="FZCuHeiSongS-B-GB"/>
              </a:endParaRPr>
            </a:p>
          </p:txBody>
        </p:sp>
        <p:sp>
          <p:nvSpPr>
            <p:cNvPr id="6" name="文本框 5"/>
            <p:cNvSpPr txBox="1"/>
            <p:nvPr/>
          </p:nvSpPr>
          <p:spPr>
            <a:xfrm>
              <a:off x="657210" y="936355"/>
              <a:ext cx="5105087" cy="707886"/>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of Fixed-window Approximate Algorithms</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mc:AlternateContent xmlns:mc="http://schemas.openxmlformats.org/markup-compatibility/2006" xmlns:a14="http://schemas.microsoft.com/office/drawing/2010/main">
        <mc:Choice Requires="a14">
          <p:graphicFrame>
            <p:nvGraphicFramePr>
              <p:cNvPr id="101" name="表格 100">
                <a:extLst>
                  <a:ext uri="{FF2B5EF4-FFF2-40B4-BE49-F238E27FC236}">
                    <a16:creationId xmlns:a16="http://schemas.microsoft.com/office/drawing/2014/main" id="{E31538AA-63EE-4312-A4D7-2BAB8D03EBC5}"/>
                  </a:ext>
                </a:extLst>
              </p:cNvPr>
              <p:cNvGraphicFramePr>
                <a:graphicFrameLocks noGrp="1"/>
              </p:cNvGraphicFramePr>
              <p:nvPr>
                <p:extLst>
                  <p:ext uri="{D42A27DB-BD31-4B8C-83A1-F6EECF244321}">
                    <p14:modId xmlns:p14="http://schemas.microsoft.com/office/powerpoint/2010/main" val="21239658"/>
                  </p:ext>
                </p:extLst>
              </p:nvPr>
            </p:nvGraphicFramePr>
            <p:xfrm>
              <a:off x="959551" y="4452480"/>
              <a:ext cx="10395213" cy="2111040"/>
            </p:xfrm>
            <a:graphic>
              <a:graphicData uri="http://schemas.openxmlformats.org/drawingml/2006/table">
                <a:tbl>
                  <a:tblPr firstRow="1" bandRow="1">
                    <a:tableStyleId>{5C22544A-7EE6-4342-B048-85BDC9FD1C3A}</a:tableStyleId>
                  </a:tblPr>
                  <a:tblGrid>
                    <a:gridCol w="1498645">
                      <a:extLst>
                        <a:ext uri="{9D8B030D-6E8A-4147-A177-3AD203B41FA5}">
                          <a16:colId xmlns:a16="http://schemas.microsoft.com/office/drawing/2014/main" val="1658553098"/>
                        </a:ext>
                      </a:extLst>
                    </a:gridCol>
                    <a:gridCol w="1373510">
                      <a:extLst>
                        <a:ext uri="{9D8B030D-6E8A-4147-A177-3AD203B41FA5}">
                          <a16:colId xmlns:a16="http://schemas.microsoft.com/office/drawing/2014/main" val="2909322625"/>
                        </a:ext>
                      </a:extLst>
                    </a:gridCol>
                    <a:gridCol w="1495148">
                      <a:extLst>
                        <a:ext uri="{9D8B030D-6E8A-4147-A177-3AD203B41FA5}">
                          <a16:colId xmlns:a16="http://schemas.microsoft.com/office/drawing/2014/main" val="2073703581"/>
                        </a:ext>
                      </a:extLst>
                    </a:gridCol>
                    <a:gridCol w="3013955">
                      <a:extLst>
                        <a:ext uri="{9D8B030D-6E8A-4147-A177-3AD203B41FA5}">
                          <a16:colId xmlns:a16="http://schemas.microsoft.com/office/drawing/2014/main" val="2880358791"/>
                        </a:ext>
                      </a:extLst>
                    </a:gridCol>
                    <a:gridCol w="3013955">
                      <a:extLst>
                        <a:ext uri="{9D8B030D-6E8A-4147-A177-3AD203B41FA5}">
                          <a16:colId xmlns:a16="http://schemas.microsoft.com/office/drawing/2014/main" val="414971914"/>
                        </a:ext>
                      </a:extLst>
                    </a:gridCol>
                  </a:tblGrid>
                  <a:tr h="0">
                    <a:tc>
                      <a:txBody>
                        <a:bodyPr/>
                        <a:lstStyle/>
                        <a:p>
                          <a:r>
                            <a:rPr lang="en-US" altLang="zh-CN" sz="1600" b="1" dirty="0">
                              <a:solidFill>
                                <a:schemeClr val="tx1"/>
                              </a:solidFill>
                              <a:latin typeface="+mn-lt"/>
                              <a:ea typeface="微软雅黑" panose="020B0503020204020204" pitchFamily="34" charset="-122"/>
                            </a:rPr>
                            <a:t>Algorithms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spc="-100" baseline="0" dirty="0">
                              <a:solidFill>
                                <a:schemeClr val="tx1"/>
                              </a:solidFill>
                              <a:latin typeface="+mn-lt"/>
                              <a:ea typeface="微软雅黑" panose="020B0503020204020204" pitchFamily="34" charset="-122"/>
                            </a:rPr>
                            <a:t>C: Cell Type</a:t>
                          </a:r>
                          <a:endParaRPr lang="zh-CN" altLang="en-US" sz="1600" b="1" spc="-100" baseline="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K: Locations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F: Update Function</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Query Types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631078"/>
                      </a:ext>
                    </a:extLst>
                  </a:tr>
                  <a:tr h="0">
                    <a:tc>
                      <a:txBody>
                        <a:bodyPr/>
                        <a:lstStyle/>
                        <a:p>
                          <a:r>
                            <a:rPr lang="en-US" altLang="zh-CN" sz="1600" b="0" dirty="0">
                              <a:solidFill>
                                <a:schemeClr val="tx1"/>
                              </a:solidFill>
                              <a:latin typeface="+mn-lt"/>
                              <a:ea typeface="微软雅黑" panose="020B0503020204020204" pitchFamily="34" charset="-122"/>
                            </a:rPr>
                            <a:t>Bloom filer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Bit</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k</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600" b="0" dirty="0">
                              <a:solidFill>
                                <a:schemeClr val="tx1"/>
                              </a:solidFill>
                              <a:latin typeface="+mn-lt"/>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rPr>
                                <m:t>𝐹</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e>
                              </m:d>
                              <m:r>
                                <a:rPr lang="en-US" altLang="zh-CN" sz="1600" b="0" i="1" smtClean="0">
                                  <a:solidFill>
                                    <a:schemeClr val="tx1"/>
                                  </a:solidFill>
                                  <a:latin typeface="Cambria Math" panose="02040503050406030204" pitchFamily="18" charset="0"/>
                                </a:rPr>
                                <m:t>=1</m:t>
                              </m:r>
                            </m:oMath>
                          </a14:m>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600" b="0" dirty="0">
                              <a:solidFill>
                                <a:schemeClr val="tx1"/>
                              </a:solidFill>
                              <a:latin typeface="+mn-lt"/>
                              <a:ea typeface="微软雅黑" panose="020B0503020204020204" pitchFamily="34" charset="-122"/>
                            </a:rPr>
                            <a:t>Membership</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812329"/>
                      </a:ext>
                    </a:extLst>
                  </a:tr>
                  <a:tr h="0">
                    <a:tc>
                      <a:txBody>
                        <a:bodyPr/>
                        <a:lstStyle/>
                        <a:p>
                          <a:r>
                            <a:rPr lang="en-US" altLang="zh-CN" sz="1600" b="0" dirty="0">
                              <a:solidFill>
                                <a:schemeClr val="tx1"/>
                              </a:solidFill>
                              <a:latin typeface="+mn-lt"/>
                              <a:ea typeface="微软雅黑" panose="020B0503020204020204" pitchFamily="34" charset="-122"/>
                            </a:rPr>
                            <a:t>Bitmap</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Bit</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1</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600" b="0" i="0" baseline="0" dirty="0">
                              <a:solidFill>
                                <a:schemeClr val="tx1"/>
                              </a:solidFill>
                              <a:latin typeface="+mn-lt"/>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rPr>
                                <m:t>𝐹</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e>
                              </m:d>
                              <m:r>
                                <a:rPr lang="en-US" altLang="zh-CN" sz="1600" b="0" i="1" smtClean="0">
                                  <a:solidFill>
                                    <a:schemeClr val="tx1"/>
                                  </a:solidFill>
                                  <a:latin typeface="Cambria Math" panose="02040503050406030204" pitchFamily="18" charset="0"/>
                                </a:rPr>
                                <m:t>=1</m:t>
                              </m:r>
                            </m:oMath>
                          </a14:m>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altLang="zh-CN" sz="1600" b="0" dirty="0">
                              <a:solidFill>
                                <a:schemeClr val="tx1"/>
                              </a:solidFill>
                              <a:latin typeface="+mn-lt"/>
                              <a:ea typeface="微软雅黑" panose="020B0503020204020204" pitchFamily="34" charset="-122"/>
                            </a:rPr>
                            <a:t>Cardinality (small)</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5263513"/>
                      </a:ext>
                    </a:extLst>
                  </a:tr>
                  <a:tr h="0">
                    <a:tc>
                      <a:txBody>
                        <a:bodyPr/>
                        <a:lstStyle/>
                        <a:p>
                          <a:r>
                            <a:rPr lang="en-US" altLang="zh-CN" sz="1600" b="0" spc="-100" baseline="0" dirty="0">
                              <a:solidFill>
                                <a:schemeClr val="tx1"/>
                              </a:solidFill>
                              <a:latin typeface="+mn-lt"/>
                              <a:ea typeface="微软雅黑" panose="020B0503020204020204" pitchFamily="34" charset="-122"/>
                            </a:rPr>
                            <a:t>HyperLogLog</a:t>
                          </a:r>
                          <a:endParaRPr lang="zh-CN" altLang="en-US" sz="1600" b="0" spc="-100" baseline="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1</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baseline="0" dirty="0">
                              <a:solidFill>
                                <a:schemeClr val="tx1"/>
                              </a:solidFill>
                              <a:latin typeface="+mn-lt"/>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rPr>
                                <m:t>𝐹</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𝑀𝑎𝑥</m:t>
                              </m:r>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𝑙</m:t>
                                  </m:r>
                                </m:e>
                                <m:sub>
                                  <m:r>
                                    <a:rPr lang="en-US" altLang="zh-CN" sz="1600" b="0" i="1" smtClean="0">
                                      <a:solidFill>
                                        <a:schemeClr val="tx1"/>
                                      </a:solidFill>
                                      <a:latin typeface="Cambria Math" panose="02040503050406030204" pitchFamily="18" charset="0"/>
                                    </a:rPr>
                                    <m:t>𝑧𝑒𝑟𝑜</m:t>
                                  </m:r>
                                </m:sub>
                              </m:sSub>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r>
                                <a:rPr lang="en-US" altLang="zh-CN" sz="1600" b="0" i="1" smtClean="0">
                                  <a:solidFill>
                                    <a:schemeClr val="tx1"/>
                                  </a:solidFill>
                                  <a:latin typeface="Cambria Math" panose="02040503050406030204" pitchFamily="18" charset="0"/>
                                </a:rPr>
                                <m:t>}</m:t>
                              </m:r>
                            </m:oMath>
                          </a14:m>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mn-ea"/>
                            </a:rPr>
                            <a:t>Cardinality (large)</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4026901"/>
                      </a:ext>
                    </a:extLst>
                  </a:tr>
                  <a:tr h="0">
                    <a:tc>
                      <a:txBody>
                        <a:bodyPr/>
                        <a:lstStyle/>
                        <a:p>
                          <a:r>
                            <a:rPr lang="en-US" altLang="zh-CN" sz="1600" b="0" dirty="0">
                              <a:solidFill>
                                <a:schemeClr val="tx1"/>
                              </a:solidFill>
                              <a:latin typeface="+mn-lt"/>
                              <a:ea typeface="微软雅黑" panose="020B0503020204020204" pitchFamily="34" charset="-122"/>
                            </a:rPr>
                            <a:t>CM Sketch</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k</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baseline="0" dirty="0">
                              <a:solidFill>
                                <a:schemeClr val="tx1"/>
                              </a:solidFill>
                              <a:latin typeface="+mn-lt"/>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rPr>
                                <m:t>𝐹</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r>
                                <a:rPr lang="en-US" altLang="zh-CN" sz="1600" b="0" i="1" smtClean="0">
                                  <a:solidFill>
                                    <a:schemeClr val="tx1"/>
                                  </a:solidFill>
                                  <a:latin typeface="Cambria Math" panose="02040503050406030204" pitchFamily="18" charset="0"/>
                                </a:rPr>
                                <m:t>+1</m:t>
                              </m:r>
                            </m:oMath>
                          </a14:m>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微软雅黑" panose="020B0503020204020204" pitchFamily="34" charset="-122"/>
                            </a:rPr>
                            <a:t>Frequency</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146387"/>
                      </a:ext>
                    </a:extLst>
                  </a:tr>
                  <a:tr h="0">
                    <a:tc>
                      <a:txBody>
                        <a:bodyPr/>
                        <a:lstStyle/>
                        <a:p>
                          <a:r>
                            <a:rPr lang="en-US" altLang="zh-CN" sz="1600" b="0" dirty="0" err="1">
                              <a:solidFill>
                                <a:schemeClr val="tx1"/>
                              </a:solidFill>
                              <a:latin typeface="+mn-lt"/>
                              <a:ea typeface="微软雅黑" panose="020B0503020204020204" pitchFamily="34" charset="-122"/>
                            </a:rPr>
                            <a:t>MinHash</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m</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baseline="0" dirty="0">
                              <a:solidFill>
                                <a:schemeClr val="tx1"/>
                              </a:solidFill>
                              <a:latin typeface="+mn-lt"/>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rPr>
                                <m:t>𝐹</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𝑀𝑖𝑛</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h𝑎𝑠h</m:t>
                              </m:r>
                              <m:d>
                                <m:dPr>
                                  <m:ctrlPr>
                                    <a:rPr lang="en-US" altLang="zh-CN" sz="1600" b="0" i="1" smtClean="0">
                                      <a:solidFill>
                                        <a:schemeClr val="tx1"/>
                                      </a:solidFill>
                                      <a:latin typeface="Cambria Math" panose="02040503050406030204" pitchFamily="18" charset="0"/>
                                    </a:rPr>
                                  </m:ctrlPr>
                                </m:dPr>
                                <m:e>
                                  <m:r>
                                    <a:rPr lang="en-US" altLang="zh-CN" sz="1600" b="0" i="1" smtClean="0">
                                      <a:solidFill>
                                        <a:schemeClr val="tx1"/>
                                      </a:solidFill>
                                      <a:latin typeface="Cambria Math" panose="02040503050406030204" pitchFamily="18" charset="0"/>
                                    </a:rPr>
                                    <m:t>𝑥</m:t>
                                  </m:r>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𝑦</m:t>
                              </m:r>
                              <m:r>
                                <a:rPr lang="en-US" altLang="zh-CN" sz="1600" b="0" i="1" smtClean="0">
                                  <a:solidFill>
                                    <a:schemeClr val="tx1"/>
                                  </a:solidFill>
                                  <a:latin typeface="Cambria Math" panose="02040503050406030204" pitchFamily="18" charset="0"/>
                                </a:rPr>
                                <m:t>}</m:t>
                              </m:r>
                            </m:oMath>
                          </a14:m>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微软雅黑" panose="020B0503020204020204" pitchFamily="34" charset="-122"/>
                            </a:rPr>
                            <a:t>Similarity</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44198"/>
                      </a:ext>
                    </a:extLst>
                  </a:tr>
                </a:tbl>
              </a:graphicData>
            </a:graphic>
          </p:graphicFrame>
        </mc:Choice>
        <mc:Fallback xmlns="">
          <p:graphicFrame>
            <p:nvGraphicFramePr>
              <p:cNvPr id="101" name="表格 100">
                <a:extLst>
                  <a:ext uri="{FF2B5EF4-FFF2-40B4-BE49-F238E27FC236}">
                    <a16:creationId xmlns:a16="http://schemas.microsoft.com/office/drawing/2014/main" id="{E31538AA-63EE-4312-A4D7-2BAB8D03EBC5}"/>
                  </a:ext>
                </a:extLst>
              </p:cNvPr>
              <p:cNvGraphicFramePr>
                <a:graphicFrameLocks noGrp="1"/>
              </p:cNvGraphicFramePr>
              <p:nvPr>
                <p:extLst>
                  <p:ext uri="{D42A27DB-BD31-4B8C-83A1-F6EECF244321}">
                    <p14:modId xmlns:p14="http://schemas.microsoft.com/office/powerpoint/2010/main" val="21239658"/>
                  </p:ext>
                </p:extLst>
              </p:nvPr>
            </p:nvGraphicFramePr>
            <p:xfrm>
              <a:off x="959551" y="4452480"/>
              <a:ext cx="10395213" cy="2111040"/>
            </p:xfrm>
            <a:graphic>
              <a:graphicData uri="http://schemas.openxmlformats.org/drawingml/2006/table">
                <a:tbl>
                  <a:tblPr firstRow="1" bandRow="1">
                    <a:tableStyleId>{5C22544A-7EE6-4342-B048-85BDC9FD1C3A}</a:tableStyleId>
                  </a:tblPr>
                  <a:tblGrid>
                    <a:gridCol w="1498645">
                      <a:extLst>
                        <a:ext uri="{9D8B030D-6E8A-4147-A177-3AD203B41FA5}">
                          <a16:colId xmlns:a16="http://schemas.microsoft.com/office/drawing/2014/main" val="1658553098"/>
                        </a:ext>
                      </a:extLst>
                    </a:gridCol>
                    <a:gridCol w="1373510">
                      <a:extLst>
                        <a:ext uri="{9D8B030D-6E8A-4147-A177-3AD203B41FA5}">
                          <a16:colId xmlns:a16="http://schemas.microsoft.com/office/drawing/2014/main" val="2909322625"/>
                        </a:ext>
                      </a:extLst>
                    </a:gridCol>
                    <a:gridCol w="1495148">
                      <a:extLst>
                        <a:ext uri="{9D8B030D-6E8A-4147-A177-3AD203B41FA5}">
                          <a16:colId xmlns:a16="http://schemas.microsoft.com/office/drawing/2014/main" val="2073703581"/>
                        </a:ext>
                      </a:extLst>
                    </a:gridCol>
                    <a:gridCol w="3013955">
                      <a:extLst>
                        <a:ext uri="{9D8B030D-6E8A-4147-A177-3AD203B41FA5}">
                          <a16:colId xmlns:a16="http://schemas.microsoft.com/office/drawing/2014/main" val="2880358791"/>
                        </a:ext>
                      </a:extLst>
                    </a:gridCol>
                    <a:gridCol w="3013955">
                      <a:extLst>
                        <a:ext uri="{9D8B030D-6E8A-4147-A177-3AD203B41FA5}">
                          <a16:colId xmlns:a16="http://schemas.microsoft.com/office/drawing/2014/main" val="414971914"/>
                        </a:ext>
                      </a:extLst>
                    </a:gridCol>
                  </a:tblGrid>
                  <a:tr h="351840">
                    <a:tc>
                      <a:txBody>
                        <a:bodyPr/>
                        <a:lstStyle/>
                        <a:p>
                          <a:r>
                            <a:rPr lang="en-US" altLang="zh-CN" sz="1600" b="1" dirty="0">
                              <a:solidFill>
                                <a:schemeClr val="tx1"/>
                              </a:solidFill>
                              <a:latin typeface="+mn-lt"/>
                              <a:ea typeface="微软雅黑" panose="020B0503020204020204" pitchFamily="34" charset="-122"/>
                            </a:rPr>
                            <a:t>Algorithms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spc="-100" baseline="0" dirty="0">
                              <a:solidFill>
                                <a:schemeClr val="tx1"/>
                              </a:solidFill>
                              <a:latin typeface="+mn-lt"/>
                              <a:ea typeface="微软雅黑" panose="020B0503020204020204" pitchFamily="34" charset="-122"/>
                            </a:rPr>
                            <a:t>C: Cell Type</a:t>
                          </a:r>
                          <a:endParaRPr lang="zh-CN" altLang="en-US" sz="1600" b="1" spc="-100" baseline="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K: Locations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F: Update Function</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1" dirty="0">
                              <a:solidFill>
                                <a:schemeClr val="tx1"/>
                              </a:solidFill>
                              <a:latin typeface="+mn-lt"/>
                              <a:ea typeface="微软雅黑" panose="020B0503020204020204" pitchFamily="34" charset="-122"/>
                            </a:rPr>
                            <a:t>Query Types</a:t>
                          </a:r>
                          <a:endParaRPr lang="zh-CN" altLang="en-US" sz="1600" b="1"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9631078"/>
                      </a:ext>
                    </a:extLst>
                  </a:tr>
                  <a:tr h="351840">
                    <a:tc>
                      <a:txBody>
                        <a:bodyPr/>
                        <a:lstStyle/>
                        <a:p>
                          <a:r>
                            <a:rPr lang="en-US" altLang="zh-CN" sz="1600" b="0" dirty="0">
                              <a:solidFill>
                                <a:schemeClr val="tx1"/>
                              </a:solidFill>
                              <a:latin typeface="+mn-lt"/>
                              <a:ea typeface="微软雅黑" panose="020B0503020204020204" pitchFamily="34" charset="-122"/>
                            </a:rPr>
                            <a:t>Bloom filer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Bit</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k</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145547" t="-103448" r="-100810" b="-417241"/>
                          </a:stretch>
                        </a:blipFill>
                      </a:tcPr>
                    </a:tc>
                    <a:tc>
                      <a:txBody>
                        <a:bodyPr/>
                        <a:lstStyle/>
                        <a:p>
                          <a:pPr algn="l"/>
                          <a:r>
                            <a:rPr lang="en-US" altLang="zh-CN" sz="1600" b="0" dirty="0">
                              <a:solidFill>
                                <a:schemeClr val="tx1"/>
                              </a:solidFill>
                              <a:latin typeface="+mn-lt"/>
                              <a:ea typeface="微软雅黑" panose="020B0503020204020204" pitchFamily="34" charset="-122"/>
                            </a:rPr>
                            <a:t>Membership</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812329"/>
                      </a:ext>
                    </a:extLst>
                  </a:tr>
                  <a:tr h="351840">
                    <a:tc>
                      <a:txBody>
                        <a:bodyPr/>
                        <a:lstStyle/>
                        <a:p>
                          <a:r>
                            <a:rPr lang="en-US" altLang="zh-CN" sz="1600" b="0" dirty="0">
                              <a:solidFill>
                                <a:schemeClr val="tx1"/>
                              </a:solidFill>
                              <a:latin typeface="+mn-lt"/>
                              <a:ea typeface="微软雅黑" panose="020B0503020204020204" pitchFamily="34" charset="-122"/>
                            </a:rPr>
                            <a:t>Bitmap</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Bit</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1</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145547" t="-203448" r="-100810" b="-317241"/>
                          </a:stretch>
                        </a:blipFill>
                      </a:tcPr>
                    </a:tc>
                    <a:tc>
                      <a:txBody>
                        <a:bodyPr/>
                        <a:lstStyle/>
                        <a:p>
                          <a:pPr algn="l"/>
                          <a:r>
                            <a:rPr lang="en-US" altLang="zh-CN" sz="1600" b="0" dirty="0">
                              <a:solidFill>
                                <a:schemeClr val="tx1"/>
                              </a:solidFill>
                              <a:latin typeface="+mn-lt"/>
                              <a:ea typeface="微软雅黑" panose="020B0503020204020204" pitchFamily="34" charset="-122"/>
                            </a:rPr>
                            <a:t>Cardinality (small)</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5263513"/>
                      </a:ext>
                    </a:extLst>
                  </a:tr>
                  <a:tr h="351840">
                    <a:tc>
                      <a:txBody>
                        <a:bodyPr/>
                        <a:lstStyle/>
                        <a:p>
                          <a:r>
                            <a:rPr lang="en-US" altLang="zh-CN" sz="1600" b="0" spc="-100" baseline="0" dirty="0" err="1">
                              <a:solidFill>
                                <a:schemeClr val="tx1"/>
                              </a:solidFill>
                              <a:latin typeface="+mn-lt"/>
                              <a:ea typeface="微软雅黑" panose="020B0503020204020204" pitchFamily="34" charset="-122"/>
                            </a:rPr>
                            <a:t>HyperLogLog</a:t>
                          </a:r>
                          <a:endParaRPr lang="zh-CN" altLang="en-US" sz="1600" b="0" spc="-100" baseline="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1</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145547" t="-308772" r="-100810" b="-22280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mn-ea"/>
                            </a:rPr>
                            <a:t>Cardinality (large)</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4026901"/>
                      </a:ext>
                    </a:extLst>
                  </a:tr>
                  <a:tr h="351840">
                    <a:tc>
                      <a:txBody>
                        <a:bodyPr/>
                        <a:lstStyle/>
                        <a:p>
                          <a:r>
                            <a:rPr lang="en-US" altLang="zh-CN" sz="1600" b="0" dirty="0">
                              <a:solidFill>
                                <a:schemeClr val="tx1"/>
                              </a:solidFill>
                              <a:latin typeface="+mn-lt"/>
                              <a:ea typeface="微软雅黑" panose="020B0503020204020204" pitchFamily="34" charset="-122"/>
                            </a:rPr>
                            <a:t>CM Sketch</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k</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145547" t="-401724" r="-100810" b="-11896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微软雅黑" panose="020B0503020204020204" pitchFamily="34" charset="-122"/>
                            </a:rPr>
                            <a:t>Frequency</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8146387"/>
                      </a:ext>
                    </a:extLst>
                  </a:tr>
                  <a:tr h="351840">
                    <a:tc>
                      <a:txBody>
                        <a:bodyPr/>
                        <a:lstStyle/>
                        <a:p>
                          <a:r>
                            <a:rPr lang="en-US" altLang="zh-CN" sz="1600" b="0" dirty="0" err="1">
                              <a:solidFill>
                                <a:schemeClr val="tx1"/>
                              </a:solidFill>
                              <a:latin typeface="+mn-lt"/>
                              <a:ea typeface="微软雅黑" panose="020B0503020204020204" pitchFamily="34" charset="-122"/>
                            </a:rPr>
                            <a:t>MinHash</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Counter</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altLang="zh-CN" sz="1600" b="0" dirty="0">
                              <a:solidFill>
                                <a:schemeClr val="tx1"/>
                              </a:solidFill>
                              <a:latin typeface="+mn-lt"/>
                              <a:ea typeface="微软雅黑" panose="020B0503020204020204" pitchFamily="34" charset="-122"/>
                            </a:rPr>
                            <a:t>m</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zh-CN"/>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5"/>
                          <a:stretch>
                            <a:fillRect l="-145547" t="-501724" r="-100810" b="-1896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mn-lt"/>
                              <a:ea typeface="微软雅黑" panose="020B0503020204020204" pitchFamily="34" charset="-122"/>
                            </a:rPr>
                            <a:t>Similarity</a:t>
                          </a:r>
                          <a:endParaRPr lang="zh-CN" altLang="en-US" sz="1600" b="0" dirty="0">
                            <a:solidFill>
                              <a:schemeClr val="tx1"/>
                            </a:solidFill>
                            <a:latin typeface="+mn-lt"/>
                            <a:ea typeface="微软雅黑" panose="020B0503020204020204" pitchFamily="34" charset="-122"/>
                          </a:endParaRPr>
                        </a:p>
                      </a:txBody>
                      <a:tcPr marL="90000" marR="90000" marT="54000" marB="5400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51441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2" name="表格 101">
                <a:extLst>
                  <a:ext uri="{FF2B5EF4-FFF2-40B4-BE49-F238E27FC236}">
                    <a16:creationId xmlns:a16="http://schemas.microsoft.com/office/drawing/2014/main" id="{3B9DFF3C-1250-47C8-BC98-639F03A043B3}"/>
                  </a:ext>
                </a:extLst>
              </p:cNvPr>
              <p:cNvGraphicFramePr>
                <a:graphicFrameLocks noGrp="1"/>
              </p:cNvGraphicFramePr>
              <p:nvPr>
                <p:extLst>
                  <p:ext uri="{D42A27DB-BD31-4B8C-83A1-F6EECF244321}">
                    <p14:modId xmlns:p14="http://schemas.microsoft.com/office/powerpoint/2010/main" val="885283586"/>
                  </p:ext>
                </p:extLst>
              </p:nvPr>
            </p:nvGraphicFramePr>
            <p:xfrm>
              <a:off x="3804283" y="1789438"/>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pPr algn="ctr"/>
                          <a14:m>
                            <m:oMathPara xmlns:m="http://schemas.openxmlformats.org/officeDocument/2006/math">
                              <m:oMathParaPr>
                                <m:jc m:val="centerGroup"/>
                              </m:oMathParaPr>
                              <m:oMath xmlns:m="http://schemas.openxmlformats.org/officeDocument/2006/math">
                                <m:r>
                                  <a:rPr lang="en-US" altLang="zh-MO" sz="1400" b="1" i="1" smtClean="0">
                                    <a:solidFill>
                                      <a:schemeClr val="tx1"/>
                                    </a:solidFill>
                                    <a:latin typeface="Cambria Math" panose="02040503050406030204" pitchFamily="18" charset="0"/>
                                  </a:rPr>
                                  <m:t> </m:t>
                                </m:r>
                                <m:r>
                                  <a:rPr lang="en-US" altLang="zh-MO" sz="1400" b="1" i="1" smtClean="0">
                                    <a:solidFill>
                                      <a:schemeClr val="tx1"/>
                                    </a:solidFill>
                                    <a:latin typeface="Cambria Math" panose="02040503050406030204" pitchFamily="18" charset="0"/>
                                  </a:rPr>
                                  <m:t>𝒚</m:t>
                                </m:r>
                              </m:oMath>
                            </m:oMathPara>
                          </a14:m>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Choice>
        <mc:Fallback xmlns="">
          <p:graphicFrame>
            <p:nvGraphicFramePr>
              <p:cNvPr id="102" name="表格 101">
                <a:extLst>
                  <a:ext uri="{FF2B5EF4-FFF2-40B4-BE49-F238E27FC236}">
                    <a16:creationId xmlns:a16="http://schemas.microsoft.com/office/drawing/2014/main" id="{3B9DFF3C-1250-47C8-BC98-639F03A043B3}"/>
                  </a:ext>
                </a:extLst>
              </p:cNvPr>
              <p:cNvGraphicFramePr>
                <a:graphicFrameLocks noGrp="1"/>
              </p:cNvGraphicFramePr>
              <p:nvPr>
                <p:extLst>
                  <p:ext uri="{D42A27DB-BD31-4B8C-83A1-F6EECF244321}">
                    <p14:modId xmlns:p14="http://schemas.microsoft.com/office/powerpoint/2010/main" val="885283586"/>
                  </p:ext>
                </p:extLst>
              </p:nvPr>
            </p:nvGraphicFramePr>
            <p:xfrm>
              <a:off x="3804283" y="1789438"/>
              <a:ext cx="746959" cy="2445768"/>
            </p:xfrm>
            <a:graphic>
              <a:graphicData uri="http://schemas.openxmlformats.org/drawingml/2006/table">
                <a:tbl>
                  <a:tblPr firstRow="1" bandRow="1">
                    <a:tableStyleId>{5C22544A-7EE6-4342-B048-85BDC9FD1C3A}</a:tableStyleId>
                  </a:tblPr>
                  <a:tblGrid>
                    <a:gridCol w="746959">
                      <a:extLst>
                        <a:ext uri="{9D8B030D-6E8A-4147-A177-3AD203B41FA5}">
                          <a16:colId xmlns:a16="http://schemas.microsoft.com/office/drawing/2014/main" val="3694790875"/>
                        </a:ext>
                      </a:extLst>
                    </a:gridCol>
                  </a:tblGrid>
                  <a:tr h="305721">
                    <a:tc>
                      <a:txBody>
                        <a:bodyPr/>
                        <a:lstStyle/>
                        <a:p>
                          <a:pPr algn="ctr"/>
                          <a:r>
                            <a:rPr lang="en-US" altLang="zh-CN" sz="1400" b="1" dirty="0">
                              <a:solidFill>
                                <a:schemeClr val="tx1"/>
                              </a:solidFill>
                              <a:latin typeface="微软雅黑" panose="020B0503020204020204" pitchFamily="34" charset="-122"/>
                              <a:ea typeface="微软雅黑" panose="020B0503020204020204" pitchFamily="34" charset="-122"/>
                            </a:rPr>
                            <a:t>Cell 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8026063"/>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822785925"/>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62603046"/>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880274689"/>
                      </a:ext>
                    </a:extLst>
                  </a:tr>
                  <a:tr h="305721">
                    <a:tc>
                      <a:txBody>
                        <a:bodyPr/>
                        <a:lstStyle/>
                        <a:p>
                          <a:endParaRPr lang="zh-CN"/>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15"/>
                          <a:stretch>
                            <a:fillRect l="-1626" t="-406000" r="-2439" b="-322000"/>
                          </a:stretch>
                        </a:blipFill>
                      </a:tcPr>
                    </a:tc>
                    <a:extLst>
                      <a:ext uri="{0D108BD9-81ED-4DB2-BD59-A6C34878D82A}">
                        <a16:rowId xmlns:a16="http://schemas.microsoft.com/office/drawing/2014/main" val="1964758128"/>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295721654"/>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76058130"/>
                      </a:ext>
                    </a:extLst>
                  </a:tr>
                  <a:tr h="3057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Cell m</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36000" marR="36000" marT="36000" marB="3600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437182431"/>
                      </a:ext>
                    </a:extLst>
                  </a:tr>
                </a:tbl>
              </a:graphicData>
            </a:graphic>
          </p:graphicFrame>
        </mc:Fallback>
      </mc:AlternateContent>
      <p:cxnSp>
        <p:nvCxnSpPr>
          <p:cNvPr id="103" name="直接箭头连接符 102">
            <a:extLst>
              <a:ext uri="{FF2B5EF4-FFF2-40B4-BE49-F238E27FC236}">
                <a16:creationId xmlns:a16="http://schemas.microsoft.com/office/drawing/2014/main" id="{96170B0D-BBAC-4BA0-98A6-B2BA0A1E3673}"/>
              </a:ext>
            </a:extLst>
          </p:cNvPr>
          <p:cNvCxnSpPr>
            <a:cxnSpLocks/>
            <a:stCxn id="106" idx="3"/>
          </p:cNvCxnSpPr>
          <p:nvPr/>
        </p:nvCxnSpPr>
        <p:spPr>
          <a:xfrm>
            <a:off x="2642999" y="3176984"/>
            <a:ext cx="912687" cy="784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1B031A99-A57D-4F35-B716-CB2229B65473}"/>
              </a:ext>
            </a:extLst>
          </p:cNvPr>
          <p:cNvCxnSpPr>
            <a:cxnSpLocks/>
            <a:stCxn id="106" idx="3"/>
          </p:cNvCxnSpPr>
          <p:nvPr/>
        </p:nvCxnSpPr>
        <p:spPr>
          <a:xfrm flipV="1">
            <a:off x="2642999" y="1996790"/>
            <a:ext cx="881794" cy="1180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5D908C3F-B3DF-4ABC-A5B0-95714B971CB4}"/>
              </a:ext>
            </a:extLst>
          </p:cNvPr>
          <p:cNvCxnSpPr>
            <a:cxnSpLocks/>
            <a:stCxn id="106" idx="3"/>
          </p:cNvCxnSpPr>
          <p:nvPr/>
        </p:nvCxnSpPr>
        <p:spPr>
          <a:xfrm flipV="1">
            <a:off x="2642999" y="3134453"/>
            <a:ext cx="881794" cy="425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FD689192-CCF4-4267-B06E-D518FBCD8105}"/>
                  </a:ext>
                </a:extLst>
              </p:cNvPr>
              <p:cNvSpPr txBox="1"/>
              <p:nvPr/>
            </p:nvSpPr>
            <p:spPr>
              <a:xfrm>
                <a:off x="987096" y="2992318"/>
                <a:ext cx="1655903" cy="369332"/>
              </a:xfrm>
              <a:prstGeom prst="rect">
                <a:avLst/>
              </a:prstGeom>
              <a:noFill/>
            </p:spPr>
            <p:txBody>
              <a:bodyPr wrap="none" rtlCol="0">
                <a:spAutoFit/>
              </a:bodyPr>
              <a:lstStyle/>
              <a:p>
                <a:r>
                  <a:rPr lang="en-US" altLang="zh-CN" b="1" dirty="0">
                    <a:latin typeface="+mn-lt"/>
                  </a:rPr>
                  <a:t>Insert item </a:t>
                </a:r>
                <a14:m>
                  <m:oMath xmlns:m="http://schemas.openxmlformats.org/officeDocument/2006/math">
                    <m:r>
                      <a:rPr lang="en-US" altLang="zh-CN" b="1" i="1" smtClean="0">
                        <a:latin typeface="Cambria Math" panose="02040503050406030204" pitchFamily="18" charset="0"/>
                      </a:rPr>
                      <m:t>𝒙</m:t>
                    </m:r>
                  </m:oMath>
                </a14:m>
                <a:endParaRPr lang="zh-CN" altLang="en-US" b="1" i="1" baseline="-25000" dirty="0">
                  <a:latin typeface="+mn-lt"/>
                </a:endParaRPr>
              </a:p>
            </p:txBody>
          </p:sp>
        </mc:Choice>
        <mc:Fallback xmlns="">
          <p:sp>
            <p:nvSpPr>
              <p:cNvPr id="106" name="文本框 105">
                <a:extLst>
                  <a:ext uri="{FF2B5EF4-FFF2-40B4-BE49-F238E27FC236}">
                    <a16:creationId xmlns:a16="http://schemas.microsoft.com/office/drawing/2014/main" id="{FD689192-CCF4-4267-B06E-D518FBCD8105}"/>
                  </a:ext>
                </a:extLst>
              </p:cNvPr>
              <p:cNvSpPr txBox="1">
                <a:spLocks noRot="1" noChangeAspect="1" noMove="1" noResize="1" noEditPoints="1" noAdjustHandles="1" noChangeArrowheads="1" noChangeShapeType="1" noTextEdit="1"/>
              </p:cNvSpPr>
              <p:nvPr/>
            </p:nvSpPr>
            <p:spPr>
              <a:xfrm>
                <a:off x="987096" y="2992318"/>
                <a:ext cx="1655903" cy="369332"/>
              </a:xfrm>
              <a:prstGeom prst="rect">
                <a:avLst/>
              </a:prstGeom>
              <a:blipFill>
                <a:blip r:embed="rId16"/>
                <a:stretch>
                  <a:fillRect l="-3309"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920407E8-A7C0-4F01-9D67-131743834678}"/>
                  </a:ext>
                </a:extLst>
              </p:cNvPr>
              <p:cNvSpPr txBox="1"/>
              <p:nvPr/>
            </p:nvSpPr>
            <p:spPr>
              <a:xfrm>
                <a:off x="2756407" y="2860902"/>
                <a:ext cx="537924" cy="302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ea typeface="+mn-ea"/>
                            </a:rPr>
                          </m:ctrlPr>
                        </m:sSubPr>
                        <m:e>
                          <m:r>
                            <a:rPr lang="en-US" altLang="zh-CN" sz="1400" b="1" i="1" smtClean="0">
                              <a:latin typeface="Cambria Math" panose="02040503050406030204" pitchFamily="18" charset="0"/>
                              <a:ea typeface="+mn-ea"/>
                            </a:rPr>
                            <m:t>𝑯𝒂𝒔𝒉</m:t>
                          </m:r>
                        </m:e>
                        <m:sub>
                          <m:r>
                            <a:rPr lang="en-US" altLang="zh-CN" sz="1400" b="1" i="1" smtClean="0">
                              <a:latin typeface="Cambria Math" panose="02040503050406030204" pitchFamily="18" charset="0"/>
                              <a:ea typeface="+mn-ea"/>
                            </a:rPr>
                            <m:t>𝟐</m:t>
                          </m:r>
                        </m:sub>
                      </m:sSub>
                      <m:r>
                        <a:rPr lang="en-US" altLang="zh-CN" sz="1400" b="1" i="1" smtClean="0">
                          <a:latin typeface="Cambria Math" panose="02040503050406030204" pitchFamily="18" charset="0"/>
                          <a:ea typeface="+mn-ea"/>
                        </a:rPr>
                        <m:t> (</m:t>
                      </m:r>
                      <m:r>
                        <a:rPr lang="en-US" altLang="zh-CN" sz="1400" b="1" i="1" smtClean="0">
                          <a:latin typeface="Cambria Math" panose="02040503050406030204" pitchFamily="18" charset="0"/>
                          <a:ea typeface="+mn-ea"/>
                        </a:rPr>
                        <m:t>𝒙</m:t>
                      </m:r>
                      <m:r>
                        <a:rPr lang="en-US" altLang="zh-CN" sz="1400" b="1" i="1" smtClean="0">
                          <a:latin typeface="Cambria Math" panose="02040503050406030204" pitchFamily="18" charset="0"/>
                          <a:ea typeface="+mn-ea"/>
                        </a:rPr>
                        <m:t>)</m:t>
                      </m:r>
                    </m:oMath>
                  </m:oMathPara>
                </a14:m>
                <a:endParaRPr lang="zh-MO" altLang="en-US" sz="1400" b="1" baseline="-25000" dirty="0">
                  <a:latin typeface="+mn-ea"/>
                  <a:ea typeface="+mn-ea"/>
                </a:endParaRPr>
              </a:p>
            </p:txBody>
          </p:sp>
        </mc:Choice>
        <mc:Fallback xmlns="">
          <p:sp>
            <p:nvSpPr>
              <p:cNvPr id="107" name="文本框 106">
                <a:extLst>
                  <a:ext uri="{FF2B5EF4-FFF2-40B4-BE49-F238E27FC236}">
                    <a16:creationId xmlns:a16="http://schemas.microsoft.com/office/drawing/2014/main" id="{920407E8-A7C0-4F01-9D67-131743834678}"/>
                  </a:ext>
                </a:extLst>
              </p:cNvPr>
              <p:cNvSpPr txBox="1">
                <a:spLocks noRot="1" noChangeAspect="1" noMove="1" noResize="1" noEditPoints="1" noAdjustHandles="1" noChangeArrowheads="1" noChangeShapeType="1" noTextEdit="1"/>
              </p:cNvSpPr>
              <p:nvPr/>
            </p:nvSpPr>
            <p:spPr>
              <a:xfrm>
                <a:off x="2756407" y="2860902"/>
                <a:ext cx="537924" cy="302840"/>
              </a:xfrm>
              <a:prstGeom prst="rect">
                <a:avLst/>
              </a:prstGeom>
              <a:blipFill>
                <a:blip r:embed="rId7"/>
                <a:stretch>
                  <a:fillRect r="-87500"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E2897E83-D0F6-4A73-8C13-A079B3BFBDEC}"/>
                  </a:ext>
                </a:extLst>
              </p:cNvPr>
              <p:cNvSpPr txBox="1"/>
              <p:nvPr/>
            </p:nvSpPr>
            <p:spPr>
              <a:xfrm>
                <a:off x="2059622" y="2328098"/>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𝟏</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108" name="文本框 107">
                <a:extLst>
                  <a:ext uri="{FF2B5EF4-FFF2-40B4-BE49-F238E27FC236}">
                    <a16:creationId xmlns:a16="http://schemas.microsoft.com/office/drawing/2014/main" id="{E2897E83-D0F6-4A73-8C13-A079B3BFBDEC}"/>
                  </a:ext>
                </a:extLst>
              </p:cNvPr>
              <p:cNvSpPr txBox="1">
                <a:spLocks noRot="1" noChangeAspect="1" noMove="1" noResize="1" noEditPoints="1" noAdjustHandles="1" noChangeArrowheads="1" noChangeShapeType="1" noTextEdit="1"/>
              </p:cNvSpPr>
              <p:nvPr/>
            </p:nvSpPr>
            <p:spPr>
              <a:xfrm>
                <a:off x="2059622" y="2328098"/>
                <a:ext cx="537924" cy="332912"/>
              </a:xfrm>
              <a:prstGeom prst="rect">
                <a:avLst/>
              </a:prstGeom>
              <a:blipFill>
                <a:blip r:embed="rId17"/>
                <a:stretch>
                  <a:fillRect r="-110227"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8E686CAB-8CC8-44E6-977D-066114725BFB}"/>
                  </a:ext>
                </a:extLst>
              </p:cNvPr>
              <p:cNvSpPr txBox="1"/>
              <p:nvPr/>
            </p:nvSpPr>
            <p:spPr>
              <a:xfrm>
                <a:off x="2180358" y="3628876"/>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𝟑</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𝒙</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109" name="文本框 108">
                <a:extLst>
                  <a:ext uri="{FF2B5EF4-FFF2-40B4-BE49-F238E27FC236}">
                    <a16:creationId xmlns:a16="http://schemas.microsoft.com/office/drawing/2014/main" id="{8E686CAB-8CC8-44E6-977D-066114725BFB}"/>
                  </a:ext>
                </a:extLst>
              </p:cNvPr>
              <p:cNvSpPr txBox="1">
                <a:spLocks noRot="1" noChangeAspect="1" noMove="1" noResize="1" noEditPoints="1" noAdjustHandles="1" noChangeArrowheads="1" noChangeShapeType="1" noTextEdit="1"/>
              </p:cNvSpPr>
              <p:nvPr/>
            </p:nvSpPr>
            <p:spPr>
              <a:xfrm>
                <a:off x="2180358" y="3628876"/>
                <a:ext cx="537924" cy="332912"/>
              </a:xfrm>
              <a:prstGeom prst="rect">
                <a:avLst/>
              </a:prstGeom>
              <a:blipFill>
                <a:blip r:embed="rId18"/>
                <a:stretch>
                  <a:fillRect r="-110227" b="-12727"/>
                </a:stretch>
              </a:blipFill>
            </p:spPr>
            <p:txBody>
              <a:bodyPr/>
              <a:lstStyle/>
              <a:p>
                <a:r>
                  <a:rPr lang="zh-CN" altLang="en-US">
                    <a:noFill/>
                  </a:rPr>
                  <a:t> </a:t>
                </a:r>
              </a:p>
            </p:txBody>
          </p:sp>
        </mc:Fallback>
      </mc:AlternateContent>
      <p:sp>
        <p:nvSpPr>
          <p:cNvPr id="111" name="文本框 110">
            <a:extLst>
              <a:ext uri="{FF2B5EF4-FFF2-40B4-BE49-F238E27FC236}">
                <a16:creationId xmlns:a16="http://schemas.microsoft.com/office/drawing/2014/main" id="{F563DD55-4D3A-42C0-9A64-20AF8F525AFB}"/>
              </a:ext>
            </a:extLst>
          </p:cNvPr>
          <p:cNvSpPr txBox="1"/>
          <p:nvPr/>
        </p:nvSpPr>
        <p:spPr>
          <a:xfrm>
            <a:off x="3688478" y="1367299"/>
            <a:ext cx="2191626" cy="338554"/>
          </a:xfrm>
          <a:prstGeom prst="rect">
            <a:avLst/>
          </a:prstGeom>
          <a:noFill/>
        </p:spPr>
        <p:txBody>
          <a:bodyPr wrap="none" rtlCol="0">
            <a:spAutoFit/>
          </a:bodyPr>
          <a:lstStyle/>
          <a:p>
            <a:r>
              <a:rPr lang="en-US" altLang="zh-MO" sz="1600" b="1" dirty="0"/>
              <a:t>Cell Type: bit/counter</a:t>
            </a:r>
            <a:endParaRPr lang="zh-CN" altLang="en-US" sz="1600" b="1" dirty="0"/>
          </a:p>
        </p:txBody>
      </p:sp>
      <p:sp>
        <p:nvSpPr>
          <p:cNvPr id="112" name="箭头: 下 111">
            <a:extLst>
              <a:ext uri="{FF2B5EF4-FFF2-40B4-BE49-F238E27FC236}">
                <a16:creationId xmlns:a16="http://schemas.microsoft.com/office/drawing/2014/main" id="{26431261-7785-4D12-85BF-70FDDC829A3F}"/>
              </a:ext>
            </a:extLst>
          </p:cNvPr>
          <p:cNvSpPr/>
          <p:nvPr/>
        </p:nvSpPr>
        <p:spPr>
          <a:xfrm rot="16200000">
            <a:off x="4768900" y="3059503"/>
            <a:ext cx="258828" cy="228045"/>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文本框 112">
            <a:extLst>
              <a:ext uri="{FF2B5EF4-FFF2-40B4-BE49-F238E27FC236}">
                <a16:creationId xmlns:a16="http://schemas.microsoft.com/office/drawing/2014/main" id="{BFED12F3-D818-4F36-B033-96A32CAF88B3}"/>
              </a:ext>
            </a:extLst>
          </p:cNvPr>
          <p:cNvSpPr txBox="1"/>
          <p:nvPr/>
        </p:nvSpPr>
        <p:spPr>
          <a:xfrm>
            <a:off x="6580191" y="5456176"/>
            <a:ext cx="184731" cy="276999"/>
          </a:xfrm>
          <a:prstGeom prst="rect">
            <a:avLst/>
          </a:prstGeom>
          <a:noFill/>
        </p:spPr>
        <p:txBody>
          <a:bodyPr wrap="none" rtlCol="0">
            <a:spAutoFit/>
          </a:bodyPr>
          <a:lstStyle/>
          <a:p>
            <a:endParaRPr lang="zh-CN" altLang="en-US" sz="1200" b="1" dirty="0"/>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EEF2AF47-BDE6-4437-8764-E1C90ECB7EA3}"/>
                  </a:ext>
                </a:extLst>
              </p:cNvPr>
              <p:cNvSpPr txBox="1"/>
              <p:nvPr/>
            </p:nvSpPr>
            <p:spPr>
              <a:xfrm>
                <a:off x="5108186" y="3004248"/>
                <a:ext cx="2889445" cy="338554"/>
              </a:xfrm>
              <a:prstGeom prst="rect">
                <a:avLst/>
              </a:prstGeom>
              <a:noFill/>
            </p:spPr>
            <p:txBody>
              <a:bodyPr wrap="none" rtlCol="0">
                <a:spAutoFit/>
              </a:bodyPr>
              <a:lstStyle/>
              <a:p>
                <a:r>
                  <a:rPr lang="en-US" altLang="zh-MO" sz="1600" b="1" dirty="0"/>
                  <a:t>Update cell value </a:t>
                </a:r>
                <a14:m>
                  <m:oMath xmlns:m="http://schemas.openxmlformats.org/officeDocument/2006/math">
                    <m:r>
                      <a:rPr lang="en-US" altLang="zh-MO" sz="1600" b="1" i="1" smtClean="0">
                        <a:latin typeface="Cambria Math" panose="02040503050406030204" pitchFamily="18" charset="0"/>
                      </a:rPr>
                      <m:t>𝒚</m:t>
                    </m:r>
                  </m:oMath>
                </a14:m>
                <a:r>
                  <a:rPr lang="en-US" altLang="zh-MO" sz="1600" b="1" dirty="0"/>
                  <a:t> to </a:t>
                </a:r>
                <a14:m>
                  <m:oMath xmlns:m="http://schemas.openxmlformats.org/officeDocument/2006/math">
                    <m:r>
                      <a:rPr lang="en-US" altLang="zh-MO" sz="1600" b="1" i="1" smtClean="0">
                        <a:latin typeface="Cambria Math" panose="02040503050406030204" pitchFamily="18" charset="0"/>
                      </a:rPr>
                      <m:t>𝑭</m:t>
                    </m:r>
                    <m:r>
                      <a:rPr lang="en-US" altLang="zh-MO" sz="1600" b="1" i="1" smtClean="0">
                        <a:latin typeface="Cambria Math" panose="02040503050406030204" pitchFamily="18" charset="0"/>
                      </a:rPr>
                      <m:t>(</m:t>
                    </m:r>
                    <m:r>
                      <a:rPr lang="en-US" altLang="zh-MO" sz="1600" b="1" i="1" smtClean="0">
                        <a:latin typeface="Cambria Math" panose="02040503050406030204" pitchFamily="18" charset="0"/>
                      </a:rPr>
                      <m:t>𝒙</m:t>
                    </m:r>
                    <m:r>
                      <a:rPr lang="en-US" altLang="zh-MO" sz="1600" b="1" i="1" smtClean="0">
                        <a:latin typeface="Cambria Math" panose="02040503050406030204" pitchFamily="18" charset="0"/>
                      </a:rPr>
                      <m:t>,</m:t>
                    </m:r>
                    <m:r>
                      <a:rPr lang="en-US" altLang="zh-MO" sz="1600" b="1" i="1" smtClean="0">
                        <a:latin typeface="Cambria Math" panose="02040503050406030204" pitchFamily="18" charset="0"/>
                      </a:rPr>
                      <m:t>𝒚</m:t>
                    </m:r>
                    <m:r>
                      <a:rPr lang="en-US" altLang="zh-MO" sz="1600" b="1" i="1" smtClean="0">
                        <a:latin typeface="Cambria Math" panose="02040503050406030204" pitchFamily="18" charset="0"/>
                      </a:rPr>
                      <m:t>)</m:t>
                    </m:r>
                  </m:oMath>
                </a14:m>
                <a:endParaRPr lang="zh-CN" altLang="en-US" sz="1600" b="1" dirty="0"/>
              </a:p>
            </p:txBody>
          </p:sp>
        </mc:Choice>
        <mc:Fallback xmlns="">
          <p:sp>
            <p:nvSpPr>
              <p:cNvPr id="114" name="文本框 113">
                <a:extLst>
                  <a:ext uri="{FF2B5EF4-FFF2-40B4-BE49-F238E27FC236}">
                    <a16:creationId xmlns:a16="http://schemas.microsoft.com/office/drawing/2014/main" id="{EEF2AF47-BDE6-4437-8764-E1C90ECB7EA3}"/>
                  </a:ext>
                </a:extLst>
              </p:cNvPr>
              <p:cNvSpPr txBox="1">
                <a:spLocks noRot="1" noChangeAspect="1" noMove="1" noResize="1" noEditPoints="1" noAdjustHandles="1" noChangeArrowheads="1" noChangeShapeType="1" noTextEdit="1"/>
              </p:cNvSpPr>
              <p:nvPr/>
            </p:nvSpPr>
            <p:spPr>
              <a:xfrm>
                <a:off x="5108186" y="3004248"/>
                <a:ext cx="2889445" cy="338554"/>
              </a:xfrm>
              <a:prstGeom prst="rect">
                <a:avLst/>
              </a:prstGeom>
              <a:blipFill>
                <a:blip r:embed="rId19"/>
                <a:stretch>
                  <a:fillRect l="-1266" t="-5455" b="-23636"/>
                </a:stretch>
              </a:blipFill>
            </p:spPr>
            <p:txBody>
              <a:bodyPr/>
              <a:lstStyle/>
              <a:p>
                <a:r>
                  <a:rPr lang="zh-CN" altLang="en-US">
                    <a:noFill/>
                  </a:rPr>
                  <a:t> </a:t>
                </a:r>
              </a:p>
            </p:txBody>
          </p:sp>
        </mc:Fallback>
      </mc:AlternateContent>
      <p:pic>
        <p:nvPicPr>
          <p:cNvPr id="2" name="已录下的声音">
            <a:hlinkClick r:id="" action="ppaction://media"/>
            <a:extLst>
              <a:ext uri="{FF2B5EF4-FFF2-40B4-BE49-F238E27FC236}">
                <a16:creationId xmlns:a16="http://schemas.microsoft.com/office/drawing/2014/main" id="{3D6EE3D6-D2E3-41F2-9992-7F3AC3AF1F84}"/>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2340747" y="6067675"/>
            <a:ext cx="420687" cy="420687"/>
          </a:xfrm>
          <a:prstGeom prst="rect">
            <a:avLst/>
          </a:prstGeom>
        </p:spPr>
      </p:pic>
    </p:spTree>
    <p:extLst>
      <p:ext uri="{BB962C8B-B14F-4D97-AF65-F5344CB8AC3E}">
        <p14:creationId xmlns:p14="http://schemas.microsoft.com/office/powerpoint/2010/main" val="334837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3237" fill="hold"/>
                                        <p:tgtEl>
                                          <p:spTgt spid="2"/>
                                        </p:tgtEl>
                                      </p:cBhvr>
                                    </p:cmd>
                                  </p:childTnLst>
                                </p:cTn>
                              </p:par>
                              <p:par>
                                <p:cTn id="7" presetID="22" presetClass="entr" presetSubtype="8"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animEffect transition="in" filter="wipe(left)">
                                      <p:cBhvr>
                                        <p:cTn id="9" dur="500"/>
                                        <p:tgtEl>
                                          <p:spTgt spid="103"/>
                                        </p:tgtEl>
                                      </p:cBhvr>
                                    </p:animEffect>
                                  </p:childTnLst>
                                </p:cTn>
                              </p:par>
                              <p:par>
                                <p:cTn id="10" presetID="22" presetClass="entr" presetSubtype="8"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wipe(left)">
                                      <p:cBhvr>
                                        <p:cTn id="12" dur="500"/>
                                        <p:tgtEl>
                                          <p:spTgt spid="104"/>
                                        </p:tgtEl>
                                      </p:cBhvr>
                                    </p:animEffect>
                                  </p:childTnLst>
                                </p:cTn>
                              </p:par>
                              <p:par>
                                <p:cTn id="13" presetID="22" presetClass="entr" presetSubtype="8"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wipe(left)">
                                      <p:cBhvr>
                                        <p:cTn id="15" dur="500"/>
                                        <p:tgtEl>
                                          <p:spTgt spid="10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wipe(left)">
                                      <p:cBhvr>
                                        <p:cTn id="18" dur="500"/>
                                        <p:tgtEl>
                                          <p:spTgt spid="10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wipe(left)">
                                      <p:cBhvr>
                                        <p:cTn id="21" dur="500"/>
                                        <p:tgtEl>
                                          <p:spTgt spid="10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wipe(left)">
                                      <p:cBhvr>
                                        <p:cTn id="2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107" grpId="0"/>
      <p:bldP spid="108" grpId="0"/>
      <p:bldP spid="1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59551" y="340946"/>
            <a:ext cx="5851411" cy="963734"/>
            <a:chOff x="657210" y="372731"/>
            <a:chExt cx="5851411" cy="963734"/>
          </a:xfrm>
        </p:grpSpPr>
        <p:sp>
          <p:nvSpPr>
            <p:cNvPr id="3" name="文本框 2"/>
            <p:cNvSpPr txBox="1"/>
            <p:nvPr/>
          </p:nvSpPr>
          <p:spPr>
            <a:xfrm>
              <a:off x="657211" y="372731"/>
              <a:ext cx="5851410" cy="646331"/>
            </a:xfrm>
            <a:prstGeom prst="rect">
              <a:avLst/>
            </a:prstGeom>
            <a:noFill/>
          </p:spPr>
          <p:txBody>
            <a:bodyPr wrap="none">
              <a:spAutoFit/>
            </a:bodyPr>
            <a:lstStyle/>
            <a:p>
              <a:r>
                <a:rPr lang="en-US" altLang="zh-CN" sz="3600" dirty="0">
                  <a:latin typeface="+mj-lt"/>
                </a:rPr>
                <a:t>Our Proposed Framework</a:t>
              </a:r>
              <a:endParaRPr lang="zh-CN" sz="3600" dirty="0">
                <a:latin typeface="+mj-lt"/>
                <a:ea typeface="FZCuHeiSongS-B-GB"/>
              </a:endParaRPr>
            </a:p>
          </p:txBody>
        </p:sp>
        <p:sp>
          <p:nvSpPr>
            <p:cNvPr id="6" name="文本框 5"/>
            <p:cNvSpPr txBox="1"/>
            <p:nvPr/>
          </p:nvSpPr>
          <p:spPr>
            <a:xfrm>
              <a:off x="657210" y="936355"/>
              <a:ext cx="5136449" cy="400110"/>
            </a:xfrm>
            <a:prstGeom prst="rect">
              <a:avLst/>
            </a:prstGeom>
            <a:noFill/>
          </p:spPr>
          <p:txBody>
            <a:bodyPr wrap="square">
              <a:spAutoFit/>
            </a:bodyPr>
            <a:lstStyle/>
            <a:p>
              <a:r>
                <a:rPr lang="en-US" altLang="zh-CN" sz="2000" dirty="0">
                  <a:solidFill>
                    <a:schemeClr val="tx1">
                      <a:lumMod val="50000"/>
                      <a:lumOff val="50000"/>
                    </a:schemeClr>
                  </a:solidFill>
                  <a:latin typeface="+mn-ea"/>
                  <a:ea typeface="+mn-ea"/>
                </a:rPr>
                <a:t>namely Sliding Hardware Estimator (SHE)</a:t>
              </a:r>
              <a:endParaRPr lang="zh-CN" sz="2000" dirty="0">
                <a:solidFill>
                  <a:schemeClr val="tx1">
                    <a:lumMod val="50000"/>
                    <a:lumOff val="50000"/>
                  </a:schemeClr>
                </a:solidFill>
                <a:latin typeface="+mn-ea"/>
                <a:ea typeface="+mn-ea"/>
              </a:endParaRP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7" name="文本框 16">
            <a:extLst>
              <a:ext uri="{FF2B5EF4-FFF2-40B4-BE49-F238E27FC236}">
                <a16:creationId xmlns:a16="http://schemas.microsoft.com/office/drawing/2014/main" id="{DDD7CF5C-7DC5-41A7-B0D1-A98FA811BB8A}"/>
              </a:ext>
            </a:extLst>
          </p:cNvPr>
          <p:cNvSpPr txBox="1"/>
          <p:nvPr/>
        </p:nvSpPr>
        <p:spPr>
          <a:xfrm>
            <a:off x="960355" y="2500259"/>
            <a:ext cx="6255165" cy="3046988"/>
          </a:xfrm>
          <a:prstGeom prst="rect">
            <a:avLst/>
          </a:prstGeom>
          <a:noFill/>
        </p:spPr>
        <p:txBody>
          <a:bodyPr wrap="square" rtlCol="0">
            <a:spAutoFit/>
          </a:bodyPr>
          <a:lstStyle/>
          <a:p>
            <a:r>
              <a:rPr lang="en-US" altLang="zh-CN" sz="2400" dirty="0">
                <a:latin typeface="+mn-lt"/>
              </a:rPr>
              <a:t>Design requirements of the framework</a:t>
            </a:r>
          </a:p>
          <a:p>
            <a:pPr marL="742950" lvl="1" indent="-285750">
              <a:buFont typeface="Arial" panose="020B0604020202020204" pitchFamily="34" charset="0"/>
              <a:buChar char="•"/>
            </a:pPr>
            <a:r>
              <a:rPr lang="en-US" altLang="zh-CN" sz="2400" dirty="0">
                <a:latin typeface="+mn-lt"/>
              </a:rPr>
              <a:t>Clear outdated (out of sliding window) information</a:t>
            </a:r>
          </a:p>
          <a:p>
            <a:pPr marL="742950" lvl="1" indent="-285750">
              <a:buFont typeface="Arial" panose="020B0604020202020204" pitchFamily="34" charset="0"/>
              <a:buChar char="•"/>
            </a:pPr>
            <a:r>
              <a:rPr lang="en-US" altLang="zh-CN" sz="2400" dirty="0">
                <a:latin typeface="+mn-lt"/>
              </a:rPr>
              <a:t>Keep small memory</a:t>
            </a:r>
          </a:p>
          <a:p>
            <a:pPr marL="742950" lvl="1" indent="-285750">
              <a:buFont typeface="Arial" panose="020B0604020202020204" pitchFamily="34" charset="0"/>
              <a:buChar char="•"/>
            </a:pPr>
            <a:r>
              <a:rPr lang="en-US" altLang="zh-CN" sz="2400" dirty="0">
                <a:latin typeface="+mn-lt"/>
              </a:rPr>
              <a:t>Keep high accuracy</a:t>
            </a:r>
          </a:p>
          <a:p>
            <a:pPr marL="742950" lvl="1" indent="-285750">
              <a:buFont typeface="Arial" panose="020B0604020202020204" pitchFamily="34" charset="0"/>
              <a:buChar char="•"/>
            </a:pPr>
            <a:r>
              <a:rPr lang="en-US" altLang="zh-CN" sz="2400" dirty="0">
                <a:latin typeface="+mn-lt"/>
              </a:rPr>
              <a:t>Meet hardware constraints by simple designs.</a:t>
            </a:r>
          </a:p>
          <a:p>
            <a:pPr marL="742950" lvl="1" indent="-285750">
              <a:buFont typeface="Arial" panose="020B0604020202020204" pitchFamily="34" charset="0"/>
              <a:buChar char="•"/>
            </a:pPr>
            <a:endParaRPr lang="en-US" altLang="zh-CN" sz="2400" dirty="0">
              <a:latin typeface="+mn-lt"/>
            </a:endParaRPr>
          </a:p>
        </p:txBody>
      </p:sp>
      <p:graphicFrame>
        <p:nvGraphicFramePr>
          <p:cNvPr id="19" name="表格 18">
            <a:extLst>
              <a:ext uri="{FF2B5EF4-FFF2-40B4-BE49-F238E27FC236}">
                <a16:creationId xmlns:a16="http://schemas.microsoft.com/office/drawing/2014/main" id="{C87FBD39-99D6-4AB2-97BB-2D412B5CE0B0}"/>
              </a:ext>
            </a:extLst>
          </p:cNvPr>
          <p:cNvGraphicFramePr>
            <a:graphicFrameLocks noGrp="1"/>
          </p:cNvGraphicFramePr>
          <p:nvPr>
            <p:extLst>
              <p:ext uri="{D42A27DB-BD31-4B8C-83A1-F6EECF244321}">
                <p14:modId xmlns:p14="http://schemas.microsoft.com/office/powerpoint/2010/main" val="1207423425"/>
              </p:ext>
            </p:extLst>
          </p:nvPr>
        </p:nvGraphicFramePr>
        <p:xfrm>
          <a:off x="8266837" y="2728353"/>
          <a:ext cx="3379202" cy="2590800"/>
        </p:xfrm>
        <a:graphic>
          <a:graphicData uri="http://schemas.openxmlformats.org/drawingml/2006/table">
            <a:tbl>
              <a:tblPr firstRow="1" bandRow="1">
                <a:tableStyleId>{5940675A-B579-460E-94D1-54222C63F5DA}</a:tableStyleId>
              </a:tblPr>
              <a:tblGrid>
                <a:gridCol w="1689601">
                  <a:extLst>
                    <a:ext uri="{9D8B030D-6E8A-4147-A177-3AD203B41FA5}">
                      <a16:colId xmlns:a16="http://schemas.microsoft.com/office/drawing/2014/main" val="2663487506"/>
                    </a:ext>
                  </a:extLst>
                </a:gridCol>
                <a:gridCol w="1689601">
                  <a:extLst>
                    <a:ext uri="{9D8B030D-6E8A-4147-A177-3AD203B41FA5}">
                      <a16:colId xmlns:a16="http://schemas.microsoft.com/office/drawing/2014/main" val="2210383492"/>
                    </a:ext>
                  </a:extLst>
                </a:gridCol>
              </a:tblGrid>
              <a:tr h="657989">
                <a:tc>
                  <a:txBody>
                    <a:bodyPr/>
                    <a:lstStyle/>
                    <a:p>
                      <a:pPr algn="ctr"/>
                      <a:r>
                        <a:rPr lang="en-US" altLang="zh-CN" sz="2000" dirty="0"/>
                        <a:t>Sliding Window</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b="0" dirty="0"/>
                        <a:t>Support</a:t>
                      </a:r>
                      <a:endParaRPr lang="zh-CN" altLang="en-US" sz="2000" b="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320583"/>
                  </a:ext>
                </a:extLst>
              </a:tr>
              <a:tr h="37190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dirty="0"/>
                        <a:t>Memory</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t>Small</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8961206"/>
                  </a:ext>
                </a:extLst>
              </a:tr>
              <a:tr h="37190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dirty="0"/>
                        <a:t>Speed</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t>Fast</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634550"/>
                  </a:ext>
                </a:extLst>
              </a:tr>
              <a:tr h="371907">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dirty="0"/>
                        <a:t>Accuracy</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t>High</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145096"/>
                  </a:ext>
                </a:extLst>
              </a:tr>
              <a:tr h="657989">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Dedicated H</a:t>
                      </a:r>
                      <a:r>
                        <a:rPr lang="en-US" altLang="zh-CN" sz="2000" dirty="0">
                          <a:latin typeface="+mn-lt"/>
                        </a:rPr>
                        <a:t>ardware</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altLang="zh-CN" sz="2000" dirty="0"/>
                        <a:t>Support</a:t>
                      </a:r>
                      <a:endParaRPr lang="zh-CN" altLang="en-US" sz="20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642847"/>
                  </a:ext>
                </a:extLst>
              </a:tr>
            </a:tbl>
          </a:graphicData>
        </a:graphic>
      </p:graphicFrame>
      <p:cxnSp>
        <p:nvCxnSpPr>
          <p:cNvPr id="20" name="直接箭头连接符 19">
            <a:extLst>
              <a:ext uri="{FF2B5EF4-FFF2-40B4-BE49-F238E27FC236}">
                <a16:creationId xmlns:a16="http://schemas.microsoft.com/office/drawing/2014/main" id="{2E4BDF4C-1714-4C23-B606-7E4291D70721}"/>
              </a:ext>
            </a:extLst>
          </p:cNvPr>
          <p:cNvCxnSpPr>
            <a:cxnSpLocks/>
          </p:cNvCxnSpPr>
          <p:nvPr/>
        </p:nvCxnSpPr>
        <p:spPr>
          <a:xfrm>
            <a:off x="6324974" y="3155183"/>
            <a:ext cx="186147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D98458A-7FC0-4347-B2E2-0692ED322EFA}"/>
              </a:ext>
            </a:extLst>
          </p:cNvPr>
          <p:cNvCxnSpPr>
            <a:cxnSpLocks/>
          </p:cNvCxnSpPr>
          <p:nvPr/>
        </p:nvCxnSpPr>
        <p:spPr>
          <a:xfrm flipV="1">
            <a:off x="6324974" y="3617408"/>
            <a:ext cx="1843660" cy="1926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8915B1B-8668-44D8-822D-CC0FB2018BAC}"/>
              </a:ext>
            </a:extLst>
          </p:cNvPr>
          <p:cNvCxnSpPr>
            <a:cxnSpLocks/>
          </p:cNvCxnSpPr>
          <p:nvPr/>
        </p:nvCxnSpPr>
        <p:spPr>
          <a:xfrm flipV="1">
            <a:off x="6342792" y="4023753"/>
            <a:ext cx="1825842" cy="761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77996DE-1637-436F-BFC9-E6C61CEFF6C6}"/>
              </a:ext>
            </a:extLst>
          </p:cNvPr>
          <p:cNvCxnSpPr>
            <a:cxnSpLocks/>
          </p:cNvCxnSpPr>
          <p:nvPr/>
        </p:nvCxnSpPr>
        <p:spPr>
          <a:xfrm>
            <a:off x="6342792" y="4190980"/>
            <a:ext cx="1825842" cy="2972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4BF104B-9CB8-4BB5-8997-5CF34368742A}"/>
              </a:ext>
            </a:extLst>
          </p:cNvPr>
          <p:cNvCxnSpPr>
            <a:cxnSpLocks/>
          </p:cNvCxnSpPr>
          <p:nvPr/>
        </p:nvCxnSpPr>
        <p:spPr>
          <a:xfrm>
            <a:off x="6342792" y="4798266"/>
            <a:ext cx="1825842" cy="2912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1C4D505-2391-40FF-A7BD-EEDFCDEF1B51}"/>
              </a:ext>
            </a:extLst>
          </p:cNvPr>
          <p:cNvCxnSpPr>
            <a:cxnSpLocks/>
          </p:cNvCxnSpPr>
          <p:nvPr/>
        </p:nvCxnSpPr>
        <p:spPr>
          <a:xfrm>
            <a:off x="6342792" y="3818307"/>
            <a:ext cx="1825842" cy="11040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已录下的声音">
            <a:hlinkClick r:id="" action="ppaction://media"/>
            <a:extLst>
              <a:ext uri="{FF2B5EF4-FFF2-40B4-BE49-F238E27FC236}">
                <a16:creationId xmlns:a16="http://schemas.microsoft.com/office/drawing/2014/main" id="{253F241B-12E1-4C14-BEA6-58964E8C46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84815" y="6170383"/>
            <a:ext cx="420687" cy="420687"/>
          </a:xfrm>
          <a:prstGeom prst="rect">
            <a:avLst/>
          </a:prstGeom>
        </p:spPr>
      </p:pic>
    </p:spTree>
    <p:extLst>
      <p:ext uri="{BB962C8B-B14F-4D97-AF65-F5344CB8AC3E}">
        <p14:creationId xmlns:p14="http://schemas.microsoft.com/office/powerpoint/2010/main" val="202378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247" fill="hold"/>
                                        <p:tgtEl>
                                          <p:spTgt spid="2"/>
                                        </p:tgtEl>
                                      </p:cBhvr>
                                    </p:cmd>
                                  </p:childTnLst>
                                </p:cTn>
                              </p:par>
                              <p:par>
                                <p:cTn id="7" presetID="22" presetClass="entr" presetSubtype="8"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ipe(left)">
                                      <p:cBhvr>
                                        <p:cTn id="9" dur="500"/>
                                        <p:tgtEl>
                                          <p:spTgt spid="20"/>
                                        </p:tgtEl>
                                      </p:cBhvr>
                                    </p:animEffect>
                                  </p:childTnLst>
                                </p:cTn>
                              </p:par>
                              <p:par>
                                <p:cTn id="10" presetID="22" presetClass="entr" presetSubtype="8"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par>
                                <p:cTn id="13" presetID="2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8"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par>
                                <p:cTn id="22" presetID="22" presetClass="entr" presetSubtype="8"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11123</TotalTime>
  <Words>3499</Words>
  <Application>Microsoft Office PowerPoint</Application>
  <PresentationFormat>宽屏</PresentationFormat>
  <Paragraphs>517</Paragraphs>
  <Slides>20</Slides>
  <Notes>20</Notes>
  <HiddenSlides>0</HiddenSlides>
  <MMClips>22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FZCuHeiSongS-B-GB</vt:lpstr>
      <vt:lpstr>新細明體</vt:lpstr>
      <vt:lpstr>等线</vt:lpstr>
      <vt:lpstr>等线 Light</vt:lpstr>
      <vt:lpstr>微软雅黑</vt:lpstr>
      <vt:lpstr>Arial</vt:lpstr>
      <vt:lpstr>Cambria Math</vt:lpstr>
      <vt:lpstr>Wingdings</vt:lpstr>
      <vt:lpstr>Office 主题​​</vt:lpstr>
      <vt:lpstr>SHE: A Generic Framework for Data Stream Mining over Sliding Windows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吴 钰晗</cp:lastModifiedBy>
  <cp:revision>135</cp:revision>
  <dcterms:modified xsi:type="dcterms:W3CDTF">2022-08-12T15:11:32Z</dcterms:modified>
</cp:coreProperties>
</file>